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35"/>
  </p:notesMasterIdLst>
  <p:handoutMasterIdLst>
    <p:handoutMasterId r:id="rId36"/>
  </p:handoutMasterIdLst>
  <p:sldIdLst>
    <p:sldId id="385" r:id="rId2"/>
    <p:sldId id="361" r:id="rId3"/>
    <p:sldId id="362" r:id="rId4"/>
    <p:sldId id="386" r:id="rId5"/>
    <p:sldId id="364" r:id="rId6"/>
    <p:sldId id="365" r:id="rId7"/>
    <p:sldId id="476" r:id="rId8"/>
    <p:sldId id="477" r:id="rId9"/>
    <p:sldId id="473" r:id="rId10"/>
    <p:sldId id="494" r:id="rId11"/>
    <p:sldId id="495" r:id="rId12"/>
    <p:sldId id="496" r:id="rId13"/>
    <p:sldId id="497" r:id="rId14"/>
    <p:sldId id="498" r:id="rId15"/>
    <p:sldId id="479" r:id="rId16"/>
    <p:sldId id="480" r:id="rId17"/>
    <p:sldId id="481" r:id="rId18"/>
    <p:sldId id="482" r:id="rId19"/>
    <p:sldId id="483" r:id="rId20"/>
    <p:sldId id="484" r:id="rId21"/>
    <p:sldId id="485" r:id="rId22"/>
    <p:sldId id="499" r:id="rId23"/>
    <p:sldId id="500" r:id="rId24"/>
    <p:sldId id="488" r:id="rId25"/>
    <p:sldId id="489" r:id="rId26"/>
    <p:sldId id="501" r:id="rId27"/>
    <p:sldId id="491" r:id="rId28"/>
    <p:sldId id="492" r:id="rId29"/>
    <p:sldId id="493" r:id="rId30"/>
    <p:sldId id="373" r:id="rId31"/>
    <p:sldId id="371" r:id="rId32"/>
    <p:sldId id="375" r:id="rId33"/>
    <p:sldId id="475" r:id="rId34"/>
  </p:sldIdLst>
  <p:sldSz cx="17340263" cy="9753600"/>
  <p:notesSz cx="6858000" cy="9144000"/>
  <p:defaultTextStyle>
    <a:defPPr>
      <a:defRPr lang="nl-NL"/>
    </a:defPPr>
    <a:lvl1pPr marL="0" algn="l" defTabSz="1253763" rtl="0" eaLnBrk="1" latinLnBrk="0" hangingPunct="1">
      <a:defRPr sz="2400" kern="1200">
        <a:solidFill>
          <a:schemeClr val="tx1"/>
        </a:solidFill>
        <a:latin typeface="+mn-lt"/>
        <a:ea typeface="+mn-ea"/>
        <a:cs typeface="+mn-cs"/>
      </a:defRPr>
    </a:lvl1pPr>
    <a:lvl2pPr marL="626882" algn="l" defTabSz="1253763" rtl="0" eaLnBrk="1" latinLnBrk="0" hangingPunct="1">
      <a:defRPr sz="2400" kern="1200">
        <a:solidFill>
          <a:schemeClr val="tx1"/>
        </a:solidFill>
        <a:latin typeface="+mn-lt"/>
        <a:ea typeface="+mn-ea"/>
        <a:cs typeface="+mn-cs"/>
      </a:defRPr>
    </a:lvl2pPr>
    <a:lvl3pPr marL="1253763" algn="l" defTabSz="1253763" rtl="0" eaLnBrk="1" latinLnBrk="0" hangingPunct="1">
      <a:defRPr sz="2400" kern="1200">
        <a:solidFill>
          <a:schemeClr val="tx1"/>
        </a:solidFill>
        <a:latin typeface="+mn-lt"/>
        <a:ea typeface="+mn-ea"/>
        <a:cs typeface="+mn-cs"/>
      </a:defRPr>
    </a:lvl3pPr>
    <a:lvl4pPr marL="1880645" algn="l" defTabSz="1253763" rtl="0" eaLnBrk="1" latinLnBrk="0" hangingPunct="1">
      <a:defRPr sz="2400" kern="1200">
        <a:solidFill>
          <a:schemeClr val="tx1"/>
        </a:solidFill>
        <a:latin typeface="+mn-lt"/>
        <a:ea typeface="+mn-ea"/>
        <a:cs typeface="+mn-cs"/>
      </a:defRPr>
    </a:lvl4pPr>
    <a:lvl5pPr marL="2507526" algn="l" defTabSz="1253763" rtl="0" eaLnBrk="1" latinLnBrk="0" hangingPunct="1">
      <a:defRPr sz="2400" kern="1200">
        <a:solidFill>
          <a:schemeClr val="tx1"/>
        </a:solidFill>
        <a:latin typeface="+mn-lt"/>
        <a:ea typeface="+mn-ea"/>
        <a:cs typeface="+mn-cs"/>
      </a:defRPr>
    </a:lvl5pPr>
    <a:lvl6pPr marL="3134409" algn="l" defTabSz="1253763" rtl="0" eaLnBrk="1" latinLnBrk="0" hangingPunct="1">
      <a:defRPr sz="2400" kern="1200">
        <a:solidFill>
          <a:schemeClr val="tx1"/>
        </a:solidFill>
        <a:latin typeface="+mn-lt"/>
        <a:ea typeface="+mn-ea"/>
        <a:cs typeface="+mn-cs"/>
      </a:defRPr>
    </a:lvl6pPr>
    <a:lvl7pPr marL="3761291" algn="l" defTabSz="1253763" rtl="0" eaLnBrk="1" latinLnBrk="0" hangingPunct="1">
      <a:defRPr sz="2400" kern="1200">
        <a:solidFill>
          <a:schemeClr val="tx1"/>
        </a:solidFill>
        <a:latin typeface="+mn-lt"/>
        <a:ea typeface="+mn-ea"/>
        <a:cs typeface="+mn-cs"/>
      </a:defRPr>
    </a:lvl7pPr>
    <a:lvl8pPr marL="4388172" algn="l" defTabSz="1253763" rtl="0" eaLnBrk="1" latinLnBrk="0" hangingPunct="1">
      <a:defRPr sz="2400" kern="1200">
        <a:solidFill>
          <a:schemeClr val="tx1"/>
        </a:solidFill>
        <a:latin typeface="+mn-lt"/>
        <a:ea typeface="+mn-ea"/>
        <a:cs typeface="+mn-cs"/>
      </a:defRPr>
    </a:lvl8pPr>
    <a:lvl9pPr marL="5015055" algn="l" defTabSz="125376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46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B3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64" autoAdjust="0"/>
    <p:restoredTop sz="89636" autoAdjust="0"/>
  </p:normalViewPr>
  <p:slideViewPr>
    <p:cSldViewPr snapToGrid="0">
      <p:cViewPr varScale="1">
        <p:scale>
          <a:sx n="93" d="100"/>
          <a:sy n="93" d="100"/>
        </p:scale>
        <p:origin x="272" y="328"/>
      </p:cViewPr>
      <p:guideLst>
        <p:guide orient="horz" pos="3072"/>
        <p:guide pos="5462"/>
      </p:guideLst>
    </p:cSldViewPr>
  </p:slideViewPr>
  <p:outlineViewPr>
    <p:cViewPr>
      <p:scale>
        <a:sx n="33" d="100"/>
        <a:sy n="33" d="100"/>
      </p:scale>
      <p:origin x="0" y="3874"/>
    </p:cViewPr>
  </p:outlineViewPr>
  <p:notesTextViewPr>
    <p:cViewPr>
      <p:scale>
        <a:sx n="1" d="1"/>
        <a:sy n="1" d="1"/>
      </p:scale>
      <p:origin x="0" y="0"/>
    </p:cViewPr>
  </p:notesTextViewPr>
  <p:notesViewPr>
    <p:cSldViewPr snapToGrid="0">
      <p:cViewPr varScale="1">
        <p:scale>
          <a:sx n="67" d="100"/>
          <a:sy n="67" d="100"/>
        </p:scale>
        <p:origin x="-3154" y="-8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3912843-8E68-44D7-AC46-294C07C3D77A}" type="datetimeFigureOut">
              <a:rPr lang="en-US" smtClean="0"/>
              <a:t>9/28/17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D0E973E-0F43-48E3-8F8B-1F64AF86E540}" type="slidenum">
              <a:rPr lang="en-US" smtClean="0"/>
              <a:t>‹#›</a:t>
            </a:fld>
            <a:endParaRPr lang="en-US"/>
          </a:p>
        </p:txBody>
      </p:sp>
    </p:spTree>
    <p:extLst>
      <p:ext uri="{BB962C8B-B14F-4D97-AF65-F5344CB8AC3E}">
        <p14:creationId xmlns:p14="http://schemas.microsoft.com/office/powerpoint/2010/main" val="21746976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BB006A-2783-4486-9514-6DFE1115B29F}" type="datetimeFigureOut">
              <a:rPr lang="en-US" smtClean="0"/>
              <a:t>9/28/17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D1D759-295C-484A-9A59-E25428A95EE5}" type="slidenum">
              <a:rPr lang="en-US" smtClean="0"/>
              <a:t>‹#›</a:t>
            </a:fld>
            <a:endParaRPr lang="en-US"/>
          </a:p>
        </p:txBody>
      </p:sp>
    </p:spTree>
    <p:extLst>
      <p:ext uri="{BB962C8B-B14F-4D97-AF65-F5344CB8AC3E}">
        <p14:creationId xmlns:p14="http://schemas.microsoft.com/office/powerpoint/2010/main" val="2580514508"/>
      </p:ext>
    </p:extLst>
  </p:cSld>
  <p:clrMap bg1="lt1" tx1="dk1" bg2="lt2" tx2="dk2" accent1="accent1" accent2="accent2" accent3="accent3" accent4="accent4" accent5="accent5" accent6="accent6" hlink="hlink" folHlink="folHlink"/>
  <p:notesStyle>
    <a:lvl1pPr marL="0" algn="l" defTabSz="914222" rtl="0" eaLnBrk="1" latinLnBrk="0" hangingPunct="1">
      <a:defRPr sz="1100" kern="1200">
        <a:solidFill>
          <a:schemeClr val="tx1"/>
        </a:solidFill>
        <a:latin typeface="+mn-lt"/>
        <a:ea typeface="+mn-ea"/>
        <a:cs typeface="+mn-cs"/>
      </a:defRPr>
    </a:lvl1pPr>
    <a:lvl2pPr marL="457111" algn="l" defTabSz="914222" rtl="0" eaLnBrk="1" latinLnBrk="0" hangingPunct="1">
      <a:defRPr sz="1100" kern="1200">
        <a:solidFill>
          <a:schemeClr val="tx1"/>
        </a:solidFill>
        <a:latin typeface="+mn-lt"/>
        <a:ea typeface="+mn-ea"/>
        <a:cs typeface="+mn-cs"/>
      </a:defRPr>
    </a:lvl2pPr>
    <a:lvl3pPr marL="914222" algn="l" defTabSz="914222" rtl="0" eaLnBrk="1" latinLnBrk="0" hangingPunct="1">
      <a:defRPr sz="1100" kern="1200">
        <a:solidFill>
          <a:schemeClr val="tx1"/>
        </a:solidFill>
        <a:latin typeface="+mn-lt"/>
        <a:ea typeface="+mn-ea"/>
        <a:cs typeface="+mn-cs"/>
      </a:defRPr>
    </a:lvl3pPr>
    <a:lvl4pPr marL="1371333" algn="l" defTabSz="914222" rtl="0" eaLnBrk="1" latinLnBrk="0" hangingPunct="1">
      <a:defRPr sz="1100" kern="1200">
        <a:solidFill>
          <a:schemeClr val="tx1"/>
        </a:solidFill>
        <a:latin typeface="+mn-lt"/>
        <a:ea typeface="+mn-ea"/>
        <a:cs typeface="+mn-cs"/>
      </a:defRPr>
    </a:lvl4pPr>
    <a:lvl5pPr marL="1828444" algn="l" defTabSz="914222" rtl="0" eaLnBrk="1" latinLnBrk="0" hangingPunct="1">
      <a:defRPr sz="1100" kern="1200">
        <a:solidFill>
          <a:schemeClr val="tx1"/>
        </a:solidFill>
        <a:latin typeface="+mn-lt"/>
        <a:ea typeface="+mn-ea"/>
        <a:cs typeface="+mn-cs"/>
      </a:defRPr>
    </a:lvl5pPr>
    <a:lvl6pPr marL="2285554" algn="l" defTabSz="914222" rtl="0" eaLnBrk="1" latinLnBrk="0" hangingPunct="1">
      <a:defRPr sz="1100" kern="1200">
        <a:solidFill>
          <a:schemeClr val="tx1"/>
        </a:solidFill>
        <a:latin typeface="+mn-lt"/>
        <a:ea typeface="+mn-ea"/>
        <a:cs typeface="+mn-cs"/>
      </a:defRPr>
    </a:lvl6pPr>
    <a:lvl7pPr marL="2742665" algn="l" defTabSz="914222" rtl="0" eaLnBrk="1" latinLnBrk="0" hangingPunct="1">
      <a:defRPr sz="1100" kern="1200">
        <a:solidFill>
          <a:schemeClr val="tx1"/>
        </a:solidFill>
        <a:latin typeface="+mn-lt"/>
        <a:ea typeface="+mn-ea"/>
        <a:cs typeface="+mn-cs"/>
      </a:defRPr>
    </a:lvl7pPr>
    <a:lvl8pPr marL="3199776" algn="l" defTabSz="914222" rtl="0" eaLnBrk="1" latinLnBrk="0" hangingPunct="1">
      <a:defRPr sz="1100" kern="1200">
        <a:solidFill>
          <a:schemeClr val="tx1"/>
        </a:solidFill>
        <a:latin typeface="+mn-lt"/>
        <a:ea typeface="+mn-ea"/>
        <a:cs typeface="+mn-cs"/>
      </a:defRPr>
    </a:lvl8pPr>
    <a:lvl9pPr marL="3656887" algn="l" defTabSz="914222"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22"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Invite audience to start tweeting. Show that tweets are coming in. Ensure that we soon have a winner…. (have some tweets or co-conspirators prepared; or: ask someone in the audience for their favorite and send multiple tweets to have that artist put forward)</a:t>
            </a:r>
            <a:endParaRPr lang="nl-NL" sz="1100" kern="1200" dirty="0" smtClean="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9</a:t>
            </a:fld>
            <a:endParaRPr lang="en-US"/>
          </a:p>
        </p:txBody>
      </p:sp>
    </p:spTree>
    <p:extLst>
      <p:ext uri="{BB962C8B-B14F-4D97-AF65-F5344CB8AC3E}">
        <p14:creationId xmlns:p14="http://schemas.microsoft.com/office/powerpoint/2010/main" val="2354159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22"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From the Ops perspective: demonstrate in OMC APM &amp; Log Analytics how the user requests to for example the Portal can be tracked, all the way down to the underlying code executed on one of several cloud services (ACC, SOA CS, JCS, …)</a:t>
            </a:r>
            <a:endParaRPr lang="nl-NL" sz="1100" kern="1200" dirty="0" smtClean="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29</a:t>
            </a:fld>
            <a:endParaRPr lang="en-US"/>
          </a:p>
        </p:txBody>
      </p:sp>
    </p:spTree>
    <p:extLst>
      <p:ext uri="{BB962C8B-B14F-4D97-AF65-F5344CB8AC3E}">
        <p14:creationId xmlns:p14="http://schemas.microsoft.com/office/powerpoint/2010/main" val="1714096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10</a:t>
            </a:fld>
            <a:endParaRPr lang="en-US"/>
          </a:p>
        </p:txBody>
      </p:sp>
    </p:spTree>
    <p:extLst>
      <p:ext uri="{BB962C8B-B14F-4D97-AF65-F5344CB8AC3E}">
        <p14:creationId xmlns:p14="http://schemas.microsoft.com/office/powerpoint/2010/main" val="371478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17</a:t>
            </a:fld>
            <a:endParaRPr lang="en-US"/>
          </a:p>
        </p:txBody>
      </p:sp>
    </p:spTree>
    <p:extLst>
      <p:ext uri="{BB962C8B-B14F-4D97-AF65-F5344CB8AC3E}">
        <p14:creationId xmlns:p14="http://schemas.microsoft.com/office/powerpoint/2010/main" val="3211864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22"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create an event organizer’s </a:t>
            </a:r>
            <a:r>
              <a:rPr lang="en-US" sz="1100" kern="1200" dirty="0" err="1" smtClean="0">
                <a:solidFill>
                  <a:schemeClr val="tx1"/>
                </a:solidFill>
                <a:effectLst/>
                <a:latin typeface="+mn-lt"/>
                <a:ea typeface="+mn-ea"/>
                <a:cs typeface="+mn-cs"/>
              </a:rPr>
              <a:t>backoffice</a:t>
            </a:r>
            <a:r>
              <a:rPr lang="en-US" sz="1100" kern="1200" dirty="0" smtClean="0">
                <a:solidFill>
                  <a:schemeClr val="tx1"/>
                </a:solidFill>
                <a:effectLst/>
                <a:latin typeface="+mn-lt"/>
                <a:ea typeface="+mn-ea"/>
                <a:cs typeface="+mn-cs"/>
              </a:rPr>
              <a:t> application – using REST APIs to get the list of proposed artists and adding VBCS data objects to record information about the artist’s rate , agent contact details and other </a:t>
            </a:r>
            <a:r>
              <a:rPr lang="en-US" sz="1100" kern="1200" dirty="0" err="1" smtClean="0">
                <a:solidFill>
                  <a:schemeClr val="tx1"/>
                </a:solidFill>
                <a:effectLst/>
                <a:latin typeface="+mn-lt"/>
                <a:ea typeface="+mn-ea"/>
                <a:cs typeface="+mn-cs"/>
              </a:rPr>
              <a:t>backoffice</a:t>
            </a:r>
            <a:r>
              <a:rPr lang="en-US" sz="1100" kern="1200" dirty="0" smtClean="0">
                <a:solidFill>
                  <a:schemeClr val="tx1"/>
                </a:solidFill>
                <a:effectLst/>
                <a:latin typeface="+mn-lt"/>
                <a:ea typeface="+mn-ea"/>
                <a:cs typeface="+mn-cs"/>
              </a:rPr>
              <a:t> details. </a:t>
            </a:r>
            <a:endParaRPr lang="nl-NL" sz="1100" kern="1200" dirty="0" smtClean="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18</a:t>
            </a:fld>
            <a:endParaRPr lang="en-US"/>
          </a:p>
        </p:txBody>
      </p:sp>
    </p:spTree>
    <p:extLst>
      <p:ext uri="{BB962C8B-B14F-4D97-AF65-F5344CB8AC3E}">
        <p14:creationId xmlns:p14="http://schemas.microsoft.com/office/powerpoint/2010/main" val="3361818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19</a:t>
            </a:fld>
            <a:endParaRPr lang="en-US"/>
          </a:p>
        </p:txBody>
      </p:sp>
    </p:spTree>
    <p:extLst>
      <p:ext uri="{BB962C8B-B14F-4D97-AF65-F5344CB8AC3E}">
        <p14:creationId xmlns:p14="http://schemas.microsoft.com/office/powerpoint/2010/main" val="2053802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20</a:t>
            </a:fld>
            <a:endParaRPr lang="en-US"/>
          </a:p>
        </p:txBody>
      </p:sp>
    </p:spTree>
    <p:extLst>
      <p:ext uri="{BB962C8B-B14F-4D97-AF65-F5344CB8AC3E}">
        <p14:creationId xmlns:p14="http://schemas.microsoft.com/office/powerpoint/2010/main" val="3343177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smtClean="0"/>
              <a:t>@Sven</a:t>
            </a:r>
          </a:p>
          <a:p>
            <a:pPr marL="171450" indent="-171450">
              <a:buFont typeface="Arial" charset="0"/>
              <a:buChar char="•"/>
            </a:pPr>
            <a:r>
              <a:rPr lang="en-US" smtClean="0"/>
              <a:t>Screenshot: </a:t>
            </a:r>
          </a:p>
          <a:p>
            <a:pPr marL="628561" lvl="1" indent="-171450">
              <a:buFont typeface="Arial" charset="0"/>
              <a:buChar char="•"/>
            </a:pPr>
            <a:r>
              <a:rPr lang="en-US" smtClean="0"/>
              <a:t>API Portal with design details for APIs </a:t>
            </a:r>
          </a:p>
          <a:p>
            <a:pPr marL="628561" lvl="1" indent="-171450">
              <a:buFont typeface="Arial" charset="0"/>
              <a:buChar char="•"/>
            </a:pPr>
            <a:r>
              <a:rPr lang="en-US" smtClean="0"/>
              <a:t>Postman example call with returned details about artist</a:t>
            </a:r>
          </a:p>
          <a:p>
            <a:pPr marL="171450" indent="-171450">
              <a:buFont typeface="Arial" charset="0"/>
              <a:buChar char="•"/>
            </a:pPr>
            <a:r>
              <a:rPr lang="en-US" smtClean="0"/>
              <a:t>Demo</a:t>
            </a:r>
          </a:p>
          <a:p>
            <a:pPr marL="628561" lvl="1" indent="-171450">
              <a:buFont typeface="Arial" charset="0"/>
              <a:buChar char="•"/>
            </a:pPr>
            <a:r>
              <a:rPr lang="en-US" smtClean="0"/>
              <a:t>Show an API in API CS ; </a:t>
            </a:r>
          </a:p>
          <a:p>
            <a:pPr marL="628561" lvl="1" indent="-171450">
              <a:buFont typeface="Arial" charset="0"/>
              <a:buChar char="•"/>
            </a:pPr>
            <a:r>
              <a:rPr lang="en-US" smtClean="0"/>
              <a:t>invoke that API (from Postman?) and show that the new artist details are returned</a:t>
            </a:r>
            <a:endParaRPr lang="nl-NL" smtClean="0"/>
          </a:p>
          <a:p>
            <a:endParaRPr lang="en-US"/>
          </a:p>
        </p:txBody>
      </p:sp>
      <p:sp>
        <p:nvSpPr>
          <p:cNvPr id="4" name="Slide Number Placeholder 3"/>
          <p:cNvSpPr>
            <a:spLocks noGrp="1"/>
          </p:cNvSpPr>
          <p:nvPr>
            <p:ph type="sldNum" sz="quarter" idx="10"/>
          </p:nvPr>
        </p:nvSpPr>
        <p:spPr/>
        <p:txBody>
          <a:bodyPr/>
          <a:lstStyle/>
          <a:p>
            <a:fld id="{2ED1D759-295C-484A-9A59-E25428A95EE5}" type="slidenum">
              <a:rPr lang="en-US" smtClean="0"/>
              <a:t>22</a:t>
            </a:fld>
            <a:endParaRPr lang="en-US"/>
          </a:p>
        </p:txBody>
      </p:sp>
    </p:spTree>
    <p:extLst>
      <p:ext uri="{BB962C8B-B14F-4D97-AF65-F5344CB8AC3E}">
        <p14:creationId xmlns:p14="http://schemas.microsoft.com/office/powerpoint/2010/main" val="1388820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smtClean="0"/>
              <a:t>@Sven</a:t>
            </a:r>
          </a:p>
          <a:p>
            <a:pPr marL="171450" indent="-171450">
              <a:buFont typeface="Arial" charset="0"/>
              <a:buChar char="•"/>
            </a:pPr>
            <a:r>
              <a:rPr lang="en-US" dirty="0" smtClean="0"/>
              <a:t>Screenshot</a:t>
            </a:r>
          </a:p>
          <a:p>
            <a:pPr marL="628561" lvl="1" indent="-171450">
              <a:buFont typeface="Arial" charset="0"/>
              <a:buChar char="•"/>
            </a:pPr>
            <a:r>
              <a:rPr lang="en-US" dirty="0" smtClean="0"/>
              <a:t>ICS </a:t>
            </a:r>
            <a:r>
              <a:rPr lang="en-US" sz="2800" dirty="0" smtClean="0"/>
              <a:t>business indicators/instances for new artist for IOT =&gt; PCS and PCS =&gt; SOA CS – showing new artist</a:t>
            </a:r>
            <a:endParaRPr lang="en-US" dirty="0" smtClean="0"/>
          </a:p>
          <a:p>
            <a:pPr marL="171450" indent="-171450">
              <a:buFont typeface="Arial" charset="0"/>
              <a:buChar char="•"/>
            </a:pPr>
            <a:r>
              <a:rPr lang="en-US" dirty="0" smtClean="0"/>
              <a:t>Demo</a:t>
            </a:r>
          </a:p>
          <a:p>
            <a:pPr marL="914311" lvl="1" indent="-457200">
              <a:buFont typeface="Arial" charset="0"/>
              <a:buChar char="•"/>
            </a:pPr>
            <a:r>
              <a:rPr lang="en-US" sz="3200" dirty="0" smtClean="0"/>
              <a:t>Show ICS monitor/business indicators/instances for new artist point out the flow from </a:t>
            </a:r>
            <a:r>
              <a:rPr lang="en-US" sz="3200" dirty="0" err="1" smtClean="0"/>
              <a:t>IoT</a:t>
            </a:r>
            <a:r>
              <a:rPr lang="en-US" sz="3200" dirty="0" smtClean="0"/>
              <a:t> CS -&gt; PCS, PCS -&gt; SOA CS (twice)</a:t>
            </a:r>
            <a:endParaRPr lang="nl-NL" sz="3200" dirty="0" smtClean="0"/>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26</a:t>
            </a:fld>
            <a:endParaRPr lang="en-US"/>
          </a:p>
        </p:txBody>
      </p:sp>
    </p:spTree>
    <p:extLst>
      <p:ext uri="{BB962C8B-B14F-4D97-AF65-F5344CB8AC3E}">
        <p14:creationId xmlns:p14="http://schemas.microsoft.com/office/powerpoint/2010/main" val="10146075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222" rtl="0" eaLnBrk="1" fontAlgn="auto" latinLnBrk="0" hangingPunct="1">
              <a:lnSpc>
                <a:spcPct val="100000"/>
              </a:lnSpc>
              <a:spcBef>
                <a:spcPts val="0"/>
              </a:spcBef>
              <a:spcAft>
                <a:spcPts val="0"/>
              </a:spcAft>
              <a:buClrTx/>
              <a:buSzTx/>
              <a:buFontTx/>
              <a:buNone/>
              <a:tabLst/>
              <a:defRPr/>
            </a:pPr>
            <a:r>
              <a:rPr lang="en-US" sz="1100" kern="1200" dirty="0" smtClean="0">
                <a:solidFill>
                  <a:schemeClr val="tx1"/>
                </a:solidFill>
                <a:effectLst/>
                <a:latin typeface="+mn-lt"/>
                <a:ea typeface="+mn-ea"/>
                <a:cs typeface="+mn-cs"/>
              </a:rPr>
              <a:t>Show the new feature in the Portal, discussed in step 3 and developed/built/deployed in Dev CS during the session; show briefly in </a:t>
            </a:r>
            <a:r>
              <a:rPr lang="en-US" sz="1100" kern="1200" dirty="0" err="1" smtClean="0">
                <a:solidFill>
                  <a:schemeClr val="tx1"/>
                </a:solidFill>
                <a:effectLst/>
                <a:latin typeface="+mn-lt"/>
                <a:ea typeface="+mn-ea"/>
                <a:cs typeface="+mn-cs"/>
              </a:rPr>
              <a:t>DevCS</a:t>
            </a:r>
            <a:r>
              <a:rPr lang="en-US" sz="1100" kern="1200" dirty="0" smtClean="0">
                <a:solidFill>
                  <a:schemeClr val="tx1"/>
                </a:solidFill>
                <a:effectLst/>
                <a:latin typeface="+mn-lt"/>
                <a:ea typeface="+mn-ea"/>
                <a:cs typeface="+mn-cs"/>
              </a:rPr>
              <a:t> what the steps are: code committed for the feature; build executed/deployment executed to ACC (or other target cloud)</a:t>
            </a:r>
            <a:endParaRPr lang="nl-NL" sz="1100" kern="1200" dirty="0" smtClean="0">
              <a:solidFill>
                <a:schemeClr val="tx1"/>
              </a:solidFill>
              <a:effectLst/>
              <a:latin typeface="+mn-lt"/>
              <a:ea typeface="+mn-ea"/>
              <a:cs typeface="+mn-cs"/>
            </a:endParaRPr>
          </a:p>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28</a:t>
            </a:fld>
            <a:endParaRPr lang="en-US"/>
          </a:p>
        </p:txBody>
      </p:sp>
    </p:spTree>
    <p:extLst>
      <p:ext uri="{BB962C8B-B14F-4D97-AF65-F5344CB8AC3E}">
        <p14:creationId xmlns:p14="http://schemas.microsoft.com/office/powerpoint/2010/main" val="20722597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192144" y="2571564"/>
            <a:ext cx="14955977" cy="1290587"/>
          </a:xfrm>
          <a:prstGeom prst="rect">
            <a:avLst/>
          </a:prstGeom>
        </p:spPr>
        <p:txBody>
          <a:bodyPr>
            <a:noAutofit/>
          </a:bodyPr>
          <a:lstStyle>
            <a:lvl1pPr algn="ctr">
              <a:defRPr sz="9500">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1192144" y="3886218"/>
            <a:ext cx="14955977" cy="2707095"/>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spTree>
    <p:extLst>
      <p:ext uri="{BB962C8B-B14F-4D97-AF65-F5344CB8AC3E}">
        <p14:creationId xmlns:p14="http://schemas.microsoft.com/office/powerpoint/2010/main" val="12314395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2955248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1916878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732074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8156837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6702747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4563845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422300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15026970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305596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1608654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0" y="843460"/>
            <a:ext cx="14955977" cy="1450560"/>
          </a:xfrm>
          <a:prstGeom prst="rect">
            <a:avLst/>
          </a:prstGeom>
        </p:spPr>
        <p:txBody>
          <a:bodyPr anchor="t" anchorCtr="0">
            <a:noAutofit/>
          </a:bodyPr>
          <a:lstStyle>
            <a:lvl1pPr>
              <a:defRPr sz="6500"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205346" y="284273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6012659" y="284273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11819368" y="285075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216754" y="5224998"/>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6024070" y="5224998"/>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6024070" y="761526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11830779" y="7623292"/>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13517763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1304049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3999018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15687168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641886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902169" y="2655980"/>
            <a:ext cx="11958638" cy="56705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Tree>
    <p:extLst>
      <p:ext uri="{BB962C8B-B14F-4D97-AF65-F5344CB8AC3E}">
        <p14:creationId xmlns:p14="http://schemas.microsoft.com/office/powerpoint/2010/main" val="25935420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917701" y="2603501"/>
            <a:ext cx="11942763" cy="5727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Tree>
    <p:extLst>
      <p:ext uri="{BB962C8B-B14F-4D97-AF65-F5344CB8AC3E}">
        <p14:creationId xmlns:p14="http://schemas.microsoft.com/office/powerpoint/2010/main" val="14781131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Tree>
    <p:extLst>
      <p:ext uri="{BB962C8B-B14F-4D97-AF65-F5344CB8AC3E}">
        <p14:creationId xmlns:p14="http://schemas.microsoft.com/office/powerpoint/2010/main" val="4701235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2131739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4844543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853196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977772" y="843460"/>
            <a:ext cx="7561167" cy="1346288"/>
          </a:xfrm>
          <a:prstGeom prst="rect">
            <a:avLst/>
          </a:prstGeom>
        </p:spPr>
        <p:txBody>
          <a:bodyPr anchor="t" anchorCtr="0">
            <a:noAutofit/>
          </a:bodyPr>
          <a:lstStyle>
            <a:lvl1pPr>
              <a:lnSpc>
                <a:spcPct val="80000"/>
              </a:lnSpc>
              <a:defRPr sz="5400"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8877300" y="842965"/>
            <a:ext cx="7772400" cy="76723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spTree>
    <p:extLst>
      <p:ext uri="{BB962C8B-B14F-4D97-AF65-F5344CB8AC3E}">
        <p14:creationId xmlns:p14="http://schemas.microsoft.com/office/powerpoint/2010/main" val="22629235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099604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5723333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4191822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8118433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30416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6101393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9822761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6717088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0407140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1249480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919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451146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046642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8754246" y="0"/>
            <a:ext cx="4037434"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9332136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11219410" y="0"/>
            <a:ext cx="4037434"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2711584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3" name="Text Placeholder 2"/>
          <p:cNvSpPr>
            <a:spLocks noGrp="1"/>
          </p:cNvSpPr>
          <p:nvPr>
            <p:ph type="body" sz="quarter" idx="10" hasCustomPrompt="1"/>
          </p:nvPr>
        </p:nvSpPr>
        <p:spPr>
          <a:xfrm>
            <a:off x="3425824" y="1073151"/>
            <a:ext cx="10498139" cy="659606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37133883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51817" y="3425808"/>
            <a:ext cx="11236645" cy="1122138"/>
          </a:xfrm>
          <a:prstGeom prst="rect">
            <a:avLst/>
          </a:prstGeom>
        </p:spPr>
        <p:txBody>
          <a:bodyPr anchor="t" anchorCtr="0">
            <a:noAutofit/>
          </a:bodyPr>
          <a:lstStyle>
            <a:lvl1pPr algn="ctr">
              <a:defRPr sz="7300">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3051817" y="4523464"/>
            <a:ext cx="11236645" cy="3862555"/>
          </a:xfrm>
          <a:prstGeom prst="rect">
            <a:avLst/>
          </a:prstGeom>
        </p:spPr>
        <p:txBody>
          <a:bodyPr>
            <a:noAutofit/>
          </a:bodyPr>
          <a:lstStyle>
            <a:lvl1pPr marL="0" indent="0" algn="ctr">
              <a:lnSpc>
                <a:spcPct val="80000"/>
              </a:lnSpc>
              <a:buNone/>
              <a:defRPr sz="7300"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9885417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51817" y="3425808"/>
            <a:ext cx="11236645" cy="1122138"/>
          </a:xfrm>
          <a:prstGeom prst="rect">
            <a:avLst/>
          </a:prstGeom>
        </p:spPr>
        <p:txBody>
          <a:bodyPr anchor="t" anchorCtr="0">
            <a:noAutofit/>
          </a:bodyPr>
          <a:lstStyle>
            <a:lvl1pPr algn="ctr">
              <a:defRPr sz="7300">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3051817" y="4523464"/>
            <a:ext cx="11236645" cy="3862555"/>
          </a:xfrm>
          <a:prstGeom prst="rect">
            <a:avLst/>
          </a:prstGeom>
        </p:spPr>
        <p:txBody>
          <a:bodyPr>
            <a:noAutofit/>
          </a:bodyPr>
          <a:lstStyle>
            <a:lvl1pPr marL="0" indent="0" algn="ctr">
              <a:lnSpc>
                <a:spcPct val="80000"/>
              </a:lnSpc>
              <a:buNone/>
              <a:defRPr sz="7300"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7874448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095258" y="6480163"/>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15" name="TextBox 14"/>
          <p:cNvSpPr txBox="1"/>
          <p:nvPr/>
        </p:nvSpPr>
        <p:spPr>
          <a:xfrm>
            <a:off x="9326099" y="59061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7980990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7107382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7893286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7269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551199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351001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5392570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725556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29812545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9" name="TextBox 8"/>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0710206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9516" y="4294428"/>
            <a:ext cx="3835882" cy="1208703"/>
          </a:xfrm>
          <a:prstGeom prst="rect">
            <a:avLst/>
          </a:prstGeom>
        </p:spPr>
      </p:pic>
    </p:spTree>
    <p:extLst>
      <p:ext uri="{BB962C8B-B14F-4D97-AF65-F5344CB8AC3E}">
        <p14:creationId xmlns:p14="http://schemas.microsoft.com/office/powerpoint/2010/main" val="5974547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9991665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5361212" y="473111"/>
            <a:ext cx="1755004" cy="716880"/>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7599359" y="780345"/>
            <a:ext cx="9127380" cy="1408000"/>
          </a:xfrm>
          <a:prstGeom prst="rect">
            <a:avLst/>
          </a:prstGeom>
        </p:spPr>
        <p:txBody>
          <a:bodyPr wrap="square" lIns="0" tIns="0" rIns="0" bIns="0" anchor="ctr" anchorCtr="0"/>
          <a:lstStyle>
            <a:lvl1pPr>
              <a:lnSpc>
                <a:spcPts val="4741"/>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867013" y="2521338"/>
            <a:ext cx="15572102" cy="6861562"/>
          </a:xfrm>
          <a:prstGeom prst="rect">
            <a:avLst/>
          </a:prstGeom>
        </p:spPr>
        <p:txBody>
          <a:bodyPr wrap="square" lIns="0" tIns="0" rIns="0" bIns="0">
            <a:normAutofit/>
          </a:bodyPr>
          <a:lstStyle>
            <a:lvl1pPr marL="456925" indent="-456925">
              <a:lnSpc>
                <a:spcPts val="3725"/>
              </a:lnSpc>
              <a:spcAft>
                <a:spcPts val="0"/>
              </a:spcAft>
              <a:defRPr sz="3200" b="0" i="0">
                <a:latin typeface="Arial" pitchFamily="34" charset="0"/>
                <a:cs typeface="Arial"/>
              </a:defRPr>
            </a:lvl1pPr>
            <a:lvl2pPr marL="916539" indent="-459614" algn="l">
              <a:buSzPct val="100000"/>
              <a:buFont typeface="Arial" pitchFamily="34" charset="0"/>
              <a:buChar char="–"/>
              <a:tabLst>
                <a:tab pos="1669122" algn="l"/>
              </a:tabLst>
              <a:defRPr sz="2700" i="0" baseline="0">
                <a:latin typeface="Arial" pitchFamily="34" charset="0"/>
                <a:cs typeface="Arial" pitchFamily="34" charset="0"/>
              </a:defRPr>
            </a:lvl2pPr>
            <a:lvl3pPr marL="1292831" indent="-357478">
              <a:buFont typeface="Arial" pitchFamily="34" charset="0"/>
              <a:buChar char="•"/>
              <a:defRPr sz="2000" baseline="0">
                <a:latin typeface="Arial" pitchFamily="34" charset="0"/>
              </a:defRPr>
            </a:lvl3pPr>
            <a:lvl4pPr marL="1696000" indent="-378980">
              <a:buFont typeface="Arial" pitchFamily="34" charset="0"/>
              <a:buChar char="–"/>
              <a:defRPr sz="2000" baseline="0">
                <a:latin typeface="Arial" pitchFamily="34" charset="0"/>
              </a:defRPr>
            </a:lvl4pPr>
            <a:lvl5pPr marL="1118123" indent="-365540">
              <a:buFont typeface="Arial" pitchFamily="34" charset="0"/>
              <a:buChar char="•"/>
              <a:defRPr/>
            </a:lvl5pPr>
          </a:lstStyle>
          <a:p>
            <a:r>
              <a:rPr lang="nl-NL" smtClean="0"/>
              <a:t>Xxxx</a:t>
            </a:r>
          </a:p>
          <a:p>
            <a:pPr lvl="1"/>
            <a:r>
              <a:rPr lang="nl-NL" sz="2400" smtClean="0"/>
              <a:t>Xxxx</a:t>
            </a:r>
          </a:p>
          <a:p>
            <a:pPr lvl="2"/>
            <a:r>
              <a:rPr lang="nl-NL" sz="2400" smtClean="0"/>
              <a:t>Xxx</a:t>
            </a:r>
          </a:p>
          <a:p>
            <a:pPr lvl="3"/>
            <a:r>
              <a:rPr lang="nl-NL" sz="2400" smtClean="0"/>
              <a:t>Xxxxx</a:t>
            </a:r>
          </a:p>
        </p:txBody>
      </p:sp>
    </p:spTree>
    <p:extLst>
      <p:ext uri="{BB962C8B-B14F-4D97-AF65-F5344CB8AC3E}">
        <p14:creationId xmlns:p14="http://schemas.microsoft.com/office/powerpoint/2010/main" val="2601293694"/>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67013" y="9040143"/>
            <a:ext cx="4046061" cy="519289"/>
          </a:xfrm>
          <a:prstGeom prst="rect">
            <a:avLst/>
          </a:prstGeom>
        </p:spPr>
        <p:txBody>
          <a:bodyPr lIns="154817" tIns="77409" rIns="154817" bIns="77409"/>
          <a:lstStyle/>
          <a:p>
            <a:fld id="{8A80D3F4-BE92-40ED-BB36-22F03F9BF743}" type="datetimeFigureOut">
              <a:rPr lang="en-US" smtClean="0"/>
              <a:t>9/28/17</a:t>
            </a:fld>
            <a:endParaRPr lang="en-US"/>
          </a:p>
        </p:txBody>
      </p:sp>
      <p:sp>
        <p:nvSpPr>
          <p:cNvPr id="3" name="Footer Placeholder 2"/>
          <p:cNvSpPr>
            <a:spLocks noGrp="1"/>
          </p:cNvSpPr>
          <p:nvPr>
            <p:ph type="ftr" sz="quarter" idx="11"/>
          </p:nvPr>
        </p:nvSpPr>
        <p:spPr>
          <a:xfrm>
            <a:off x="5924590" y="9040143"/>
            <a:ext cx="5491083" cy="519289"/>
          </a:xfrm>
          <a:prstGeom prst="rect">
            <a:avLst/>
          </a:prstGeom>
        </p:spPr>
        <p:txBody>
          <a:bodyPr lIns="154817" tIns="77409" rIns="154817" bIns="77409"/>
          <a:lstStyle/>
          <a:p>
            <a:endParaRPr lang="en-US"/>
          </a:p>
        </p:txBody>
      </p:sp>
      <p:sp>
        <p:nvSpPr>
          <p:cNvPr id="4" name="Slide Number Placeholder 3"/>
          <p:cNvSpPr>
            <a:spLocks noGrp="1"/>
          </p:cNvSpPr>
          <p:nvPr>
            <p:ph type="sldNum" sz="quarter" idx="12"/>
          </p:nvPr>
        </p:nvSpPr>
        <p:spPr>
          <a:xfrm>
            <a:off x="12427189" y="9040143"/>
            <a:ext cx="4046061" cy="519289"/>
          </a:xfrm>
          <a:prstGeom prst="rect">
            <a:avLst/>
          </a:prstGeom>
        </p:spPr>
        <p:txBody>
          <a:bodyPr lIns="154817" tIns="77409" rIns="154817" bIns="77409"/>
          <a:lstStyle/>
          <a:p>
            <a:fld id="{2011593E-1E57-4F1C-B99A-6F0ED68FB12A}" type="slidenum">
              <a:rPr lang="en-US" smtClean="0"/>
              <a:t>‹#›</a:t>
            </a:fld>
            <a:endParaRPr lang="en-US"/>
          </a:p>
        </p:txBody>
      </p:sp>
    </p:spTree>
    <p:extLst>
      <p:ext uri="{BB962C8B-B14F-4D97-AF65-F5344CB8AC3E}">
        <p14:creationId xmlns:p14="http://schemas.microsoft.com/office/powerpoint/2010/main" val="3935567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1729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67013" y="9040143"/>
            <a:ext cx="4046061" cy="519289"/>
          </a:xfrm>
          <a:prstGeom prst="rect">
            <a:avLst/>
          </a:prstGeom>
        </p:spPr>
        <p:txBody>
          <a:bodyPr lIns="154817" tIns="77409" rIns="154817" bIns="77409"/>
          <a:lstStyle/>
          <a:p>
            <a:fld id="{8A80D3F4-BE92-40ED-BB36-22F03F9BF743}" type="datetimeFigureOut">
              <a:rPr lang="en-US" smtClean="0"/>
              <a:t>9/28/17</a:t>
            </a:fld>
            <a:endParaRPr lang="en-US"/>
          </a:p>
        </p:txBody>
      </p:sp>
      <p:sp>
        <p:nvSpPr>
          <p:cNvPr id="5" name="Footer Placeholder 4"/>
          <p:cNvSpPr>
            <a:spLocks noGrp="1"/>
          </p:cNvSpPr>
          <p:nvPr>
            <p:ph type="ftr" sz="quarter" idx="11"/>
          </p:nvPr>
        </p:nvSpPr>
        <p:spPr>
          <a:xfrm>
            <a:off x="5924590" y="9040143"/>
            <a:ext cx="5491083" cy="519289"/>
          </a:xfrm>
          <a:prstGeom prst="rect">
            <a:avLst/>
          </a:prstGeom>
        </p:spPr>
        <p:txBody>
          <a:bodyPr lIns="154817" tIns="77409" rIns="154817" bIns="77409"/>
          <a:lstStyle/>
          <a:p>
            <a:endParaRPr lang="en-US"/>
          </a:p>
        </p:txBody>
      </p:sp>
      <p:sp>
        <p:nvSpPr>
          <p:cNvPr id="6" name="Slide Number Placeholder 5"/>
          <p:cNvSpPr>
            <a:spLocks noGrp="1"/>
          </p:cNvSpPr>
          <p:nvPr>
            <p:ph type="sldNum" sz="quarter" idx="12"/>
          </p:nvPr>
        </p:nvSpPr>
        <p:spPr>
          <a:xfrm>
            <a:off x="12427189" y="9040143"/>
            <a:ext cx="4046061" cy="519289"/>
          </a:xfrm>
          <a:prstGeom prst="rect">
            <a:avLst/>
          </a:prstGeom>
        </p:spPr>
        <p:txBody>
          <a:bodyPr lIns="154817" tIns="77409" rIns="154817" bIns="77409"/>
          <a:lstStyle/>
          <a:p>
            <a:fld id="{2011593E-1E57-4F1C-B99A-6F0ED68FB12A}" type="slidenum">
              <a:rPr lang="en-US" smtClean="0"/>
              <a:t>‹#›</a:t>
            </a:fld>
            <a:endParaRPr lang="en-US"/>
          </a:p>
        </p:txBody>
      </p:sp>
    </p:spTree>
    <p:extLst>
      <p:ext uri="{BB962C8B-B14F-4D97-AF65-F5344CB8AC3E}">
        <p14:creationId xmlns:p14="http://schemas.microsoft.com/office/powerpoint/2010/main" val="294323534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00520" y="3029939"/>
            <a:ext cx="14739224" cy="2090702"/>
          </a:xfrm>
        </p:spPr>
        <p:txBody>
          <a:bodyPr/>
          <a:lstStyle/>
          <a:p>
            <a:r>
              <a:rPr lang="en-US" smtClean="0"/>
              <a:t>Click to edit Master title style</a:t>
            </a:r>
            <a:endParaRPr lang="en-US"/>
          </a:p>
        </p:txBody>
      </p:sp>
      <p:sp>
        <p:nvSpPr>
          <p:cNvPr id="3" name="Subtitle 2"/>
          <p:cNvSpPr>
            <a:spLocks noGrp="1"/>
          </p:cNvSpPr>
          <p:nvPr>
            <p:ph type="subTitle" idx="1"/>
          </p:nvPr>
        </p:nvSpPr>
        <p:spPr>
          <a:xfrm>
            <a:off x="2601040" y="5527040"/>
            <a:ext cx="12138184" cy="2492587"/>
          </a:xfrm>
        </p:spPr>
        <p:txBody>
          <a:bodyPr/>
          <a:lstStyle>
            <a:lvl1pPr marL="0" indent="0" algn="ctr">
              <a:buNone/>
              <a:defRPr>
                <a:solidFill>
                  <a:schemeClr val="tx1">
                    <a:tint val="75000"/>
                  </a:schemeClr>
                </a:solidFill>
              </a:defRPr>
            </a:lvl1pPr>
            <a:lvl2pPr marL="774085" indent="0" algn="ctr">
              <a:buNone/>
              <a:defRPr>
                <a:solidFill>
                  <a:schemeClr val="tx1">
                    <a:tint val="75000"/>
                  </a:schemeClr>
                </a:solidFill>
              </a:defRPr>
            </a:lvl2pPr>
            <a:lvl3pPr marL="1548171" indent="0" algn="ctr">
              <a:buNone/>
              <a:defRPr>
                <a:solidFill>
                  <a:schemeClr val="tx1">
                    <a:tint val="75000"/>
                  </a:schemeClr>
                </a:solidFill>
              </a:defRPr>
            </a:lvl3pPr>
            <a:lvl4pPr marL="2322256" indent="0" algn="ctr">
              <a:buNone/>
              <a:defRPr>
                <a:solidFill>
                  <a:schemeClr val="tx1">
                    <a:tint val="75000"/>
                  </a:schemeClr>
                </a:solidFill>
              </a:defRPr>
            </a:lvl4pPr>
            <a:lvl5pPr marL="3096341" indent="0" algn="ctr">
              <a:buNone/>
              <a:defRPr>
                <a:solidFill>
                  <a:schemeClr val="tx1">
                    <a:tint val="75000"/>
                  </a:schemeClr>
                </a:solidFill>
              </a:defRPr>
            </a:lvl5pPr>
            <a:lvl6pPr marL="3870427" indent="0" algn="ctr">
              <a:buNone/>
              <a:defRPr>
                <a:solidFill>
                  <a:schemeClr val="tx1">
                    <a:tint val="75000"/>
                  </a:schemeClr>
                </a:solidFill>
              </a:defRPr>
            </a:lvl6pPr>
            <a:lvl7pPr marL="4644512" indent="0" algn="ctr">
              <a:buNone/>
              <a:defRPr>
                <a:solidFill>
                  <a:schemeClr val="tx1">
                    <a:tint val="75000"/>
                  </a:schemeClr>
                </a:solidFill>
              </a:defRPr>
            </a:lvl7pPr>
            <a:lvl8pPr marL="5418597" indent="0" algn="ctr">
              <a:buNone/>
              <a:defRPr>
                <a:solidFill>
                  <a:schemeClr val="tx1">
                    <a:tint val="75000"/>
                  </a:schemeClr>
                </a:solidFill>
              </a:defRPr>
            </a:lvl8pPr>
            <a:lvl9pPr marL="619268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867013" y="9040143"/>
            <a:ext cx="4046061" cy="519289"/>
          </a:xfrm>
          <a:prstGeom prst="rect">
            <a:avLst/>
          </a:prstGeom>
        </p:spPr>
        <p:txBody>
          <a:bodyPr lIns="154817" tIns="77409" rIns="154817" bIns="77409"/>
          <a:lstStyle/>
          <a:p>
            <a:fld id="{8A80D3F4-BE92-40ED-BB36-22F03F9BF743}" type="datetimeFigureOut">
              <a:rPr lang="en-US" smtClean="0"/>
              <a:t>9/28/17</a:t>
            </a:fld>
            <a:endParaRPr lang="en-US"/>
          </a:p>
        </p:txBody>
      </p:sp>
      <p:sp>
        <p:nvSpPr>
          <p:cNvPr id="5" name="Footer Placeholder 4"/>
          <p:cNvSpPr>
            <a:spLocks noGrp="1"/>
          </p:cNvSpPr>
          <p:nvPr>
            <p:ph type="ftr" sz="quarter" idx="11"/>
          </p:nvPr>
        </p:nvSpPr>
        <p:spPr>
          <a:xfrm>
            <a:off x="5924590" y="9040143"/>
            <a:ext cx="5491083" cy="519289"/>
          </a:xfrm>
          <a:prstGeom prst="rect">
            <a:avLst/>
          </a:prstGeom>
        </p:spPr>
        <p:txBody>
          <a:bodyPr lIns="154817" tIns="77409" rIns="154817" bIns="77409"/>
          <a:lstStyle/>
          <a:p>
            <a:endParaRPr lang="en-US"/>
          </a:p>
        </p:txBody>
      </p:sp>
      <p:sp>
        <p:nvSpPr>
          <p:cNvPr id="6" name="Slide Number Placeholder 5"/>
          <p:cNvSpPr>
            <a:spLocks noGrp="1"/>
          </p:cNvSpPr>
          <p:nvPr>
            <p:ph type="sldNum" sz="quarter" idx="12"/>
          </p:nvPr>
        </p:nvSpPr>
        <p:spPr>
          <a:xfrm>
            <a:off x="12427189" y="9040143"/>
            <a:ext cx="4046061" cy="519289"/>
          </a:xfrm>
          <a:prstGeom prst="rect">
            <a:avLst/>
          </a:prstGeom>
        </p:spPr>
        <p:txBody>
          <a:bodyPr lIns="154817" tIns="77409" rIns="154817" bIns="77409"/>
          <a:lstStyle/>
          <a:p>
            <a:fld id="{2011593E-1E57-4F1C-B99A-6F0ED68FB12A}" type="slidenum">
              <a:rPr lang="en-US" smtClean="0"/>
              <a:t>‹#›</a:t>
            </a:fld>
            <a:endParaRPr lang="en-US"/>
          </a:p>
        </p:txBody>
      </p:sp>
    </p:spTree>
    <p:extLst>
      <p:ext uri="{BB962C8B-B14F-4D97-AF65-F5344CB8AC3E}">
        <p14:creationId xmlns:p14="http://schemas.microsoft.com/office/powerpoint/2010/main" val="3598365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482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5688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4452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50" Type="http://schemas.openxmlformats.org/officeDocument/2006/relationships/slideLayout" Target="../slideLayouts/slideLayout50.xml"/><Relationship Id="rId51" Type="http://schemas.openxmlformats.org/officeDocument/2006/relationships/slideLayout" Target="../slideLayouts/slideLayout51.xml"/><Relationship Id="rId52" Type="http://schemas.openxmlformats.org/officeDocument/2006/relationships/slideLayout" Target="../slideLayouts/slideLayout52.xml"/><Relationship Id="rId53" Type="http://schemas.openxmlformats.org/officeDocument/2006/relationships/slideLayout" Target="../slideLayouts/slideLayout53.xml"/><Relationship Id="rId54" Type="http://schemas.openxmlformats.org/officeDocument/2006/relationships/slideLayout" Target="../slideLayouts/slideLayout54.xml"/><Relationship Id="rId55" Type="http://schemas.openxmlformats.org/officeDocument/2006/relationships/slideLayout" Target="../slideLayouts/slideLayout55.xml"/><Relationship Id="rId56" Type="http://schemas.openxmlformats.org/officeDocument/2006/relationships/slideLayout" Target="../slideLayouts/slideLayout56.xml"/><Relationship Id="rId57" Type="http://schemas.openxmlformats.org/officeDocument/2006/relationships/slideLayout" Target="../slideLayouts/slideLayout57.xml"/><Relationship Id="rId58" Type="http://schemas.openxmlformats.org/officeDocument/2006/relationships/slideLayout" Target="../slideLayouts/slideLayout58.xml"/><Relationship Id="rId59" Type="http://schemas.openxmlformats.org/officeDocument/2006/relationships/slideLayout" Target="../slideLayouts/slideLayout5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slideLayout" Target="../slideLayouts/slideLayout47.xml"/><Relationship Id="rId48" Type="http://schemas.openxmlformats.org/officeDocument/2006/relationships/slideLayout" Target="../slideLayouts/slideLayout48.xml"/><Relationship Id="rId49" Type="http://schemas.openxmlformats.org/officeDocument/2006/relationships/slideLayout" Target="../slideLayouts/slideLayout4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60" Type="http://schemas.openxmlformats.org/officeDocument/2006/relationships/slideLayout" Target="../slideLayouts/slideLayout60.xml"/><Relationship Id="rId61" Type="http://schemas.openxmlformats.org/officeDocument/2006/relationships/slideLayout" Target="../slideLayouts/slideLayout61.xml"/><Relationship Id="rId62"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92214" y="519113"/>
            <a:ext cx="14955837" cy="1885951"/>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1192214" y="2597151"/>
            <a:ext cx="14955837" cy="6188075"/>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spTree>
    <p:extLst>
      <p:ext uri="{BB962C8B-B14F-4D97-AF65-F5344CB8AC3E}">
        <p14:creationId xmlns:p14="http://schemas.microsoft.com/office/powerpoint/2010/main" val="1601225489"/>
      </p:ext>
    </p:extLst>
  </p:cSld>
  <p:clrMap bg1="lt1" tx1="dk1" bg2="lt2" tx2="dk2" accent1="accent1" accent2="accent2" accent3="accent3" accent4="accent4" accent5="accent5" accent6="accent6" hlink="hlink" folHlink="folHlink"/>
  <p:sldLayoutIdLst>
    <p:sldLayoutId id="2147483726" r:id="rId1"/>
    <p:sldLayoutId id="2147483764" r:id="rId2"/>
    <p:sldLayoutId id="2147483727"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63" r:id="rId24"/>
    <p:sldLayoutId id="2147483708" r:id="rId25"/>
    <p:sldLayoutId id="2147483729" r:id="rId26"/>
    <p:sldLayoutId id="2147483730" r:id="rId27"/>
    <p:sldLayoutId id="2147483785" r:id="rId28"/>
    <p:sldLayoutId id="2147483786" r:id="rId29"/>
    <p:sldLayoutId id="2147483787" r:id="rId30"/>
    <p:sldLayoutId id="2147483788" r:id="rId31"/>
    <p:sldLayoutId id="2147483789" r:id="rId32"/>
    <p:sldLayoutId id="2147483790" r:id="rId33"/>
    <p:sldLayoutId id="2147483791" r:id="rId34"/>
    <p:sldLayoutId id="2147483792" r:id="rId35"/>
    <p:sldLayoutId id="2147483793" r:id="rId36"/>
    <p:sldLayoutId id="2147483794" r:id="rId37"/>
    <p:sldLayoutId id="2147483795" r:id="rId38"/>
    <p:sldLayoutId id="2147483796" r:id="rId39"/>
    <p:sldLayoutId id="2147483797" r:id="rId40"/>
    <p:sldLayoutId id="2147483798" r:id="rId41"/>
    <p:sldLayoutId id="2147483799" r:id="rId42"/>
    <p:sldLayoutId id="2147483800" r:id="rId43"/>
    <p:sldLayoutId id="2147483713" r:id="rId44"/>
    <p:sldLayoutId id="2147483715" r:id="rId45"/>
    <p:sldLayoutId id="2147483728" r:id="rId46"/>
    <p:sldLayoutId id="2147483716" r:id="rId47"/>
    <p:sldLayoutId id="2147483717" r:id="rId48"/>
    <p:sldLayoutId id="2147483759" r:id="rId49"/>
    <p:sldLayoutId id="2147483760" r:id="rId50"/>
    <p:sldLayoutId id="2147483761" r:id="rId51"/>
    <p:sldLayoutId id="2147483758" r:id="rId52"/>
    <p:sldLayoutId id="2147483733" r:id="rId53"/>
    <p:sldLayoutId id="2147483762" r:id="rId54"/>
    <p:sldLayoutId id="2147483731" r:id="rId55"/>
    <p:sldLayoutId id="2147483718" r:id="rId56"/>
    <p:sldLayoutId id="2147483719" r:id="rId57"/>
    <p:sldLayoutId id="2147483885" r:id="rId58"/>
    <p:sldLayoutId id="2147483886" r:id="rId59"/>
    <p:sldLayoutId id="2147483887" r:id="rId60"/>
    <p:sldLayoutId id="2147483888" r:id="rId61"/>
  </p:sldLayoutIdLst>
  <p:timing>
    <p:tnLst>
      <p:par>
        <p:cTn id="1" dur="indefinite" restart="never" nodeType="tmRoot"/>
      </p:par>
    </p:tnLst>
  </p:timing>
  <p:txStyles>
    <p:titleStyle>
      <a:lvl1pPr algn="l" defTabSz="1218978" rtl="0" eaLnBrk="1" latinLnBrk="0" hangingPunct="1">
        <a:lnSpc>
          <a:spcPct val="90000"/>
        </a:lnSpc>
        <a:spcBef>
          <a:spcPct val="0"/>
        </a:spcBef>
        <a:buNone/>
        <a:defRPr sz="6000" b="1" kern="1200" cap="all" baseline="0">
          <a:solidFill>
            <a:schemeClr val="tx1"/>
          </a:solidFill>
          <a:latin typeface="Arial Narrow" panose="020B0606020202030204" pitchFamily="34" charset="0"/>
          <a:ea typeface="+mj-ea"/>
          <a:cs typeface="+mj-cs"/>
        </a:defRPr>
      </a:lvl1pPr>
    </p:titleStyle>
    <p:bodyStyle>
      <a:lvl1pPr marL="304745" indent="-304745" algn="l" defTabSz="1218978" rtl="0" eaLnBrk="1" latinLnBrk="0" hangingPunct="1">
        <a:lnSpc>
          <a:spcPct val="90000"/>
        </a:lnSpc>
        <a:spcBef>
          <a:spcPts val="1333"/>
        </a:spcBef>
        <a:buFont typeface="Arial" panose="020B0604020202020204" pitchFamily="34" charset="0"/>
        <a:buChar char="•"/>
        <a:defRPr sz="3600" kern="1200">
          <a:solidFill>
            <a:schemeClr val="tx1"/>
          </a:solidFill>
          <a:latin typeface="Arial Narrow" panose="020B0606020202030204" pitchFamily="34" charset="0"/>
          <a:ea typeface="+mn-ea"/>
          <a:cs typeface="+mn-cs"/>
        </a:defRPr>
      </a:lvl1pPr>
      <a:lvl2pPr marL="914233" indent="-304745" algn="l" defTabSz="1218978" rtl="0" eaLnBrk="1" latinLnBrk="0" hangingPunct="1">
        <a:lnSpc>
          <a:spcPct val="90000"/>
        </a:lnSpc>
        <a:spcBef>
          <a:spcPts val="667"/>
        </a:spcBef>
        <a:buFont typeface="Arial" panose="020B0604020202020204" pitchFamily="34" charset="0"/>
        <a:buChar char="•"/>
        <a:defRPr sz="3100" kern="1200">
          <a:solidFill>
            <a:schemeClr val="tx1"/>
          </a:solidFill>
          <a:latin typeface="Arial Narrow" panose="020B0606020202030204" pitchFamily="34" charset="0"/>
          <a:ea typeface="+mn-ea"/>
          <a:cs typeface="+mn-cs"/>
        </a:defRPr>
      </a:lvl2pPr>
      <a:lvl3pPr marL="1523723" indent="-304745" algn="l" defTabSz="1218978" rtl="0" eaLnBrk="1" latinLnBrk="0" hangingPunct="1">
        <a:lnSpc>
          <a:spcPct val="90000"/>
        </a:lnSpc>
        <a:spcBef>
          <a:spcPts val="667"/>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3pPr>
      <a:lvl4pPr marL="2133213"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4pPr>
      <a:lvl5pPr marL="2437957" indent="0" algn="l" defTabSz="1218978" rtl="0" eaLnBrk="1" latinLnBrk="0" hangingPunct="1">
        <a:lnSpc>
          <a:spcPct val="90000"/>
        </a:lnSpc>
        <a:spcBef>
          <a:spcPts val="667"/>
        </a:spcBef>
        <a:buFont typeface="Arial" panose="020B0604020202020204" pitchFamily="34" charset="0"/>
        <a:buNone/>
        <a:defRPr sz="2400" kern="1200">
          <a:solidFill>
            <a:schemeClr val="tx1"/>
          </a:solidFill>
          <a:latin typeface="Arial Narrow" panose="020B0606020202030204" pitchFamily="34" charset="0"/>
          <a:ea typeface="+mn-ea"/>
          <a:cs typeface="+mn-cs"/>
        </a:defRPr>
      </a:lvl5pPr>
      <a:lvl6pPr marL="335219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68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168"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657"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8978" rtl="0" eaLnBrk="1" latinLnBrk="0" hangingPunct="1">
        <a:defRPr sz="2400" kern="1200">
          <a:solidFill>
            <a:schemeClr val="tx1"/>
          </a:solidFill>
          <a:latin typeface="+mn-lt"/>
          <a:ea typeface="+mn-ea"/>
          <a:cs typeface="+mn-cs"/>
        </a:defRPr>
      </a:lvl1pPr>
      <a:lvl2pPr marL="609490" algn="l" defTabSz="1218978" rtl="0" eaLnBrk="1" latinLnBrk="0" hangingPunct="1">
        <a:defRPr sz="2400" kern="1200">
          <a:solidFill>
            <a:schemeClr val="tx1"/>
          </a:solidFill>
          <a:latin typeface="+mn-lt"/>
          <a:ea typeface="+mn-ea"/>
          <a:cs typeface="+mn-cs"/>
        </a:defRPr>
      </a:lvl2pPr>
      <a:lvl3pPr marL="1218978" algn="l" defTabSz="1218978" rtl="0" eaLnBrk="1" latinLnBrk="0" hangingPunct="1">
        <a:defRPr sz="2400" kern="1200">
          <a:solidFill>
            <a:schemeClr val="tx1"/>
          </a:solidFill>
          <a:latin typeface="+mn-lt"/>
          <a:ea typeface="+mn-ea"/>
          <a:cs typeface="+mn-cs"/>
        </a:defRPr>
      </a:lvl3pPr>
      <a:lvl4pPr marL="1828467" algn="l" defTabSz="1218978" rtl="0" eaLnBrk="1" latinLnBrk="0" hangingPunct="1">
        <a:defRPr sz="2400" kern="1200">
          <a:solidFill>
            <a:schemeClr val="tx1"/>
          </a:solidFill>
          <a:latin typeface="+mn-lt"/>
          <a:ea typeface="+mn-ea"/>
          <a:cs typeface="+mn-cs"/>
        </a:defRPr>
      </a:lvl4pPr>
      <a:lvl5pPr marL="2437957" algn="l" defTabSz="1218978" rtl="0" eaLnBrk="1" latinLnBrk="0" hangingPunct="1">
        <a:defRPr sz="2400" kern="1200">
          <a:solidFill>
            <a:schemeClr val="tx1"/>
          </a:solidFill>
          <a:latin typeface="+mn-lt"/>
          <a:ea typeface="+mn-ea"/>
          <a:cs typeface="+mn-cs"/>
        </a:defRPr>
      </a:lvl5pPr>
      <a:lvl6pPr marL="3047445" algn="l" defTabSz="1218978" rtl="0" eaLnBrk="1" latinLnBrk="0" hangingPunct="1">
        <a:defRPr sz="2400" kern="1200">
          <a:solidFill>
            <a:schemeClr val="tx1"/>
          </a:solidFill>
          <a:latin typeface="+mn-lt"/>
          <a:ea typeface="+mn-ea"/>
          <a:cs typeface="+mn-cs"/>
        </a:defRPr>
      </a:lvl6pPr>
      <a:lvl7pPr marL="3656935" algn="l" defTabSz="1218978" rtl="0" eaLnBrk="1" latinLnBrk="0" hangingPunct="1">
        <a:defRPr sz="2400" kern="1200">
          <a:solidFill>
            <a:schemeClr val="tx1"/>
          </a:solidFill>
          <a:latin typeface="+mn-lt"/>
          <a:ea typeface="+mn-ea"/>
          <a:cs typeface="+mn-cs"/>
        </a:defRPr>
      </a:lvl7pPr>
      <a:lvl8pPr marL="4266423" algn="l" defTabSz="1218978" rtl="0" eaLnBrk="1" latinLnBrk="0" hangingPunct="1">
        <a:defRPr sz="2400" kern="1200">
          <a:solidFill>
            <a:schemeClr val="tx1"/>
          </a:solidFill>
          <a:latin typeface="+mn-lt"/>
          <a:ea typeface="+mn-ea"/>
          <a:cs typeface="+mn-cs"/>
        </a:defRPr>
      </a:lvl8pPr>
      <a:lvl9pPr marL="4875913" algn="l" defTabSz="1218978"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eg"/><Relationship Id="rId1" Type="http://schemas.openxmlformats.org/officeDocument/2006/relationships/slideLayout" Target="../slideLayouts/slideLayout24.xml"/><Relationship Id="rId2" Type="http://schemas.openxmlformats.org/officeDocument/2006/relationships/image" Target="../media/image1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42.png"/><Relationship Id="rId3" Type="http://schemas.openxmlformats.org/officeDocument/2006/relationships/image" Target="../media/image43.png"/></Relationships>
</file>

<file path=ppt/slides/_rels/slide24.xml.rels><?xml version="1.0" encoding="UTF-8" standalone="yes"?>
<Relationships xmlns="http://schemas.openxmlformats.org/package/2006/relationships"><Relationship Id="rId11" Type="http://schemas.openxmlformats.org/officeDocument/2006/relationships/image" Target="../media/image49.png"/><Relationship Id="rId12" Type="http://schemas.openxmlformats.org/officeDocument/2006/relationships/image" Target="../media/image50.jpeg"/><Relationship Id="rId13" Type="http://schemas.openxmlformats.org/officeDocument/2006/relationships/image" Target="../media/image51.png"/><Relationship Id="rId14" Type="http://schemas.openxmlformats.org/officeDocument/2006/relationships/image" Target="../media/image52.png"/><Relationship Id="rId15" Type="http://schemas.openxmlformats.org/officeDocument/2006/relationships/image" Target="../media/image53.png"/><Relationship Id="rId16" Type="http://schemas.openxmlformats.org/officeDocument/2006/relationships/image" Target="../media/image54.png"/><Relationship Id="rId17" Type="http://schemas.openxmlformats.org/officeDocument/2006/relationships/image" Target="../media/image55.png"/><Relationship Id="rId1" Type="http://schemas.openxmlformats.org/officeDocument/2006/relationships/slideLayout" Target="../slideLayouts/slideLayout26.xml"/><Relationship Id="rId2" Type="http://schemas.openxmlformats.org/officeDocument/2006/relationships/hyperlink" Target="http://104.155.85.98/soacs/soa-infra/services/aced-cloud-demo/ProposedActsService/ProposedActsService?wsdl" TargetMode="External"/><Relationship Id="rId3" Type="http://schemas.openxmlformats.org/officeDocument/2006/relationships/hyperlink" Target="https://mobileportalsetrial1304dev-mcsdem0001.mobileenv.us2.oraclecloud.com/mobile/custom/artistapi" TargetMode="External"/><Relationship Id="rId4" Type="http://schemas.openxmlformats.org/officeDocument/2006/relationships/hyperlink" Target="https://frontend-metcsgse00739.apaas.us2.oraclecloud.com/" TargetMode="External"/><Relationship Id="rId5" Type="http://schemas.openxmlformats.org/officeDocument/2006/relationships/hyperlink" Target="https://artist-enricher-api-lucasjellema.apaas.em2.oraclecloud.com/artists/get?artist=madonna" TargetMode="External"/><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47.jpeg"/><Relationship Id="rId10"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61.png"/><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3" Type="http://schemas.openxmlformats.org/officeDocument/2006/relationships/hyperlink" Target="http://104.155.85.98/soacs/soa-infra/services/aced-cloud-demo/ProposedActsService/ProposedActsService?wsdl" TargetMode="External"/><Relationship Id="rId4" Type="http://schemas.openxmlformats.org/officeDocument/2006/relationships/hyperlink" Target="http://104.155.85.98/ics/integration/flowsvc/soap/PROPOSENEWACTFOR_SOAP/v01/?wsdl" TargetMode="External"/><Relationship Id="rId5" Type="http://schemas.openxmlformats.org/officeDocument/2006/relationships/image" Target="../media/image62.jpeg"/><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7.jpeg"/><Relationship Id="rId3" Type="http://schemas.openxmlformats.org/officeDocument/2006/relationships/image" Target="../media/image18.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1" Type="http://schemas.openxmlformats.org/officeDocument/2006/relationships/image" Target="../media/image46.png"/><Relationship Id="rId12" Type="http://schemas.openxmlformats.org/officeDocument/2006/relationships/image" Target="../media/image47.jpeg"/><Relationship Id="rId13" Type="http://schemas.openxmlformats.org/officeDocument/2006/relationships/image" Target="../media/image48.png"/><Relationship Id="rId14" Type="http://schemas.openxmlformats.org/officeDocument/2006/relationships/image" Target="../media/image49.png"/><Relationship Id="rId15" Type="http://schemas.openxmlformats.org/officeDocument/2006/relationships/image" Target="../media/image50.jpeg"/><Relationship Id="rId16" Type="http://schemas.openxmlformats.org/officeDocument/2006/relationships/image" Target="../media/image51.png"/><Relationship Id="rId17" Type="http://schemas.openxmlformats.org/officeDocument/2006/relationships/image" Target="../media/image52.png"/><Relationship Id="rId18" Type="http://schemas.openxmlformats.org/officeDocument/2006/relationships/image" Target="../media/image53.png"/><Relationship Id="rId1" Type="http://schemas.openxmlformats.org/officeDocument/2006/relationships/slideLayout" Target="../slideLayouts/slideLayout26.xml"/><Relationship Id="rId2" Type="http://schemas.openxmlformats.org/officeDocument/2006/relationships/image" Target="../media/image29.png"/><Relationship Id="rId3" Type="http://schemas.openxmlformats.org/officeDocument/2006/relationships/hyperlink" Target="http://104.155.85.98/soacs/soa-infra/services/aced-cloud-demo/ProposedActsService/ProposedActsService?wsdl" TargetMode="External"/><Relationship Id="rId4" Type="http://schemas.openxmlformats.org/officeDocument/2006/relationships/hyperlink" Target="https://mobileportalsetrial1304dev-mcsdem0001.mobileenv.us2.oraclecloud.com/mobile/custom/artistapi" TargetMode="External"/><Relationship Id="rId5" Type="http://schemas.openxmlformats.org/officeDocument/2006/relationships/hyperlink" Target="https://frontend-metcsgse00739.apaas.us2.oraclecloud.com/" TargetMode="External"/><Relationship Id="rId6" Type="http://schemas.openxmlformats.org/officeDocument/2006/relationships/hyperlink" Target="https://artist-enricher-api-lucasjellema.apaas.em2.oraclecloud.com/artists/get?artist=madonna" TargetMode="External"/><Relationship Id="rId7" Type="http://schemas.openxmlformats.org/officeDocument/2006/relationships/hyperlink" Target="http://104.155.85.98/ics/integration/flowsvc/soap/PROPOSENEWACTFOR_SOAP/v01/?wsdl" TargetMode="External"/><Relationship Id="rId8" Type="http://schemas.openxmlformats.org/officeDocument/2006/relationships/image" Target="../media/image44.png"/><Relationship Id="rId9" Type="http://schemas.openxmlformats.org/officeDocument/2006/relationships/image" Target="../media/image62.jpeg"/><Relationship Id="rId10"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64.jpeg"/><Relationship Id="rId4" Type="http://schemas.openxmlformats.org/officeDocument/2006/relationships/image" Target="../media/image65.jpeg"/><Relationship Id="rId5" Type="http://schemas.openxmlformats.org/officeDocument/2006/relationships/image" Target="../media/image66.jpeg"/><Relationship Id="rId6" Type="http://schemas.openxmlformats.org/officeDocument/2006/relationships/image" Target="../media/image67.jpeg"/><Relationship Id="rId7" Type="http://schemas.openxmlformats.org/officeDocument/2006/relationships/image" Target="../media/image68.jpeg"/><Relationship Id="rId8" Type="http://schemas.openxmlformats.org/officeDocument/2006/relationships/image" Target="../media/image69.jpeg"/><Relationship Id="rId9" Type="http://schemas.openxmlformats.org/officeDocument/2006/relationships/image" Target="../media/image70.jpeg"/><Relationship Id="rId10" Type="http://schemas.openxmlformats.org/officeDocument/2006/relationships/image" Target="../media/image71.png"/><Relationship Id="rId1" Type="http://schemas.openxmlformats.org/officeDocument/2006/relationships/slideLayout" Target="../slideLayouts/slideLayout25.xml"/><Relationship Id="rId2"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hyperlink" Target="http://104.155.85.98/soacs/soa-infra/services/aced-cloud-demo/ProposedActsService/ProposedActsService?wsdl" TargetMode="External"/><Relationship Id="rId4" Type="http://schemas.openxmlformats.org/officeDocument/2006/relationships/hyperlink" Target="https://artist-enricher-api-lucasjellema.apaas.em2.oraclecloud.com/artists/get?artist=madonna" TargetMode="External"/><Relationship Id="rId5" Type="http://schemas.openxmlformats.org/officeDocument/2006/relationships/image" Target="../media/image49.png"/><Relationship Id="rId6" Type="http://schemas.openxmlformats.org/officeDocument/2006/relationships/hyperlink" Target="http://104.155.85.98/ics/integration/flowsvc/soap/PROPOSENEWACTFOR_SOAP/v01/?wsdl" TargetMode="External"/><Relationship Id="rId7" Type="http://schemas.openxmlformats.org/officeDocument/2006/relationships/image" Target="../media/image50.jpeg"/><Relationship Id="rId8" Type="http://schemas.openxmlformats.org/officeDocument/2006/relationships/image" Target="../media/image51.png"/><Relationship Id="rId9" Type="http://schemas.openxmlformats.org/officeDocument/2006/relationships/image" Target="../media/image52.png"/><Relationship Id="rId10" Type="http://schemas.openxmlformats.org/officeDocument/2006/relationships/image" Target="../media/image53.png"/><Relationship Id="rId1" Type="http://schemas.openxmlformats.org/officeDocument/2006/relationships/slideLayout" Target="../slideLayouts/slideLayout26.xml"/><Relationship Id="rId2" Type="http://schemas.openxmlformats.org/officeDocument/2006/relationships/image" Target="../media/image29.pn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jpeg"/><Relationship Id="rId6" Type="http://schemas.openxmlformats.org/officeDocument/2006/relationships/image" Target="../media/image23.jpeg"/><Relationship Id="rId1" Type="http://schemas.openxmlformats.org/officeDocument/2006/relationships/slideLayout" Target="../slideLayouts/slideLayout60.xml"/><Relationship Id="rId2" Type="http://schemas.openxmlformats.org/officeDocument/2006/relationships/image" Target="../media/image19.jpeg"/></Relationships>
</file>

<file path=ppt/slides/_rels/slide5.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image" Target="../media/image27.jpeg"/><Relationship Id="rId6" Type="http://schemas.openxmlformats.org/officeDocument/2006/relationships/image" Target="../media/image28.jpeg"/><Relationship Id="rId7" Type="http://schemas.openxmlformats.org/officeDocument/2006/relationships/image" Target="../media/image29.png"/><Relationship Id="rId8" Type="http://schemas.openxmlformats.org/officeDocument/2006/relationships/image" Target="../media/image30.png"/><Relationship Id="rId1" Type="http://schemas.openxmlformats.org/officeDocument/2006/relationships/slideLayout" Target="../slideLayouts/slideLayout26.xml"/><Relationship Id="rId2" Type="http://schemas.openxmlformats.org/officeDocument/2006/relationships/image" Target="../media/image24.jpeg"/></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jpeg"/><Relationship Id="rId5" Type="http://schemas.openxmlformats.org/officeDocument/2006/relationships/image" Target="../media/image27.jpeg"/><Relationship Id="rId6" Type="http://schemas.openxmlformats.org/officeDocument/2006/relationships/image" Target="../media/image28.jpeg"/><Relationship Id="rId7" Type="http://schemas.openxmlformats.org/officeDocument/2006/relationships/image" Target="../media/image29.png"/><Relationship Id="rId8" Type="http://schemas.openxmlformats.org/officeDocument/2006/relationships/image" Target="../media/image30.png"/><Relationship Id="rId1" Type="http://schemas.openxmlformats.org/officeDocument/2006/relationships/slideLayout" Target="../slideLayouts/slideLayout26.xml"/><Relationship Id="rId2" Type="http://schemas.openxmlformats.org/officeDocument/2006/relationships/image" Target="../media/image2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1" Type="http://schemas.openxmlformats.org/officeDocument/2006/relationships/slideLayout" Target="../slideLayouts/slideLayout61.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z="9600" dirty="0">
                <a:solidFill>
                  <a:srgbClr val="FF0000"/>
                </a:solidFill>
              </a:rPr>
              <a:t>World record </a:t>
            </a:r>
            <a:r>
              <a:rPr lang="nl-NL" sz="9600" dirty="0" err="1">
                <a:solidFill>
                  <a:srgbClr val="FF0000"/>
                </a:solidFill>
              </a:rPr>
              <a:t>Soaring</a:t>
            </a:r>
            <a:r>
              <a:rPr lang="nl-NL" sz="9600" dirty="0">
                <a:solidFill>
                  <a:srgbClr val="FF0000"/>
                </a:solidFill>
              </a:rPr>
              <a:t> </a:t>
            </a:r>
            <a:r>
              <a:rPr lang="nl-NL" sz="9600" dirty="0" err="1">
                <a:solidFill>
                  <a:srgbClr val="FF0000"/>
                </a:solidFill>
              </a:rPr>
              <a:t>trough</a:t>
            </a:r>
            <a:r>
              <a:rPr lang="nl-NL" sz="9600" dirty="0">
                <a:solidFill>
                  <a:srgbClr val="FF0000"/>
                </a:solidFill>
              </a:rPr>
              <a:t> </a:t>
            </a:r>
            <a:r>
              <a:rPr lang="nl-NL" sz="9600" dirty="0" err="1">
                <a:solidFill>
                  <a:srgbClr val="FF0000"/>
                </a:solidFill>
              </a:rPr>
              <a:t>the</a:t>
            </a:r>
            <a:r>
              <a:rPr lang="nl-NL" sz="9600" dirty="0">
                <a:solidFill>
                  <a:srgbClr val="FF0000"/>
                </a:solidFill>
              </a:rPr>
              <a:t> </a:t>
            </a:r>
            <a:r>
              <a:rPr lang="nl-NL" sz="9600" dirty="0" err="1" smtClean="0">
                <a:solidFill>
                  <a:srgbClr val="FF0000"/>
                </a:solidFill>
              </a:rPr>
              <a:t>clouds</a:t>
            </a:r>
            <a:r>
              <a:rPr lang="nl-NL" sz="9600" dirty="0">
                <a:solidFill>
                  <a:srgbClr val="FF0000"/>
                </a:solidFill>
              </a:rPr>
              <a:t/>
            </a:r>
            <a:br>
              <a:rPr lang="nl-NL" sz="9600" dirty="0">
                <a:solidFill>
                  <a:srgbClr val="FF0000"/>
                </a:solidFill>
              </a:rPr>
            </a:br>
            <a:r>
              <a:rPr lang="nl-NL" sz="6600" dirty="0" err="1" smtClean="0">
                <a:solidFill>
                  <a:srgbClr val="FF0000"/>
                </a:solidFill>
              </a:rPr>
              <a:t>LIve</a:t>
            </a:r>
            <a:r>
              <a:rPr lang="nl-NL" sz="6600" dirty="0" smtClean="0">
                <a:solidFill>
                  <a:srgbClr val="FF0000"/>
                </a:solidFill>
              </a:rPr>
              <a:t> </a:t>
            </a:r>
            <a:r>
              <a:rPr lang="nl-NL" sz="6600" dirty="0">
                <a:solidFill>
                  <a:srgbClr val="FF0000"/>
                </a:solidFill>
              </a:rPr>
              <a:t>demo of </a:t>
            </a:r>
            <a:r>
              <a:rPr lang="nl-NL" sz="6600" dirty="0" smtClean="0">
                <a:solidFill>
                  <a:srgbClr val="FF0000"/>
                </a:solidFill>
              </a:rPr>
              <a:t/>
            </a:r>
            <a:br>
              <a:rPr lang="nl-NL" sz="6600" dirty="0" smtClean="0">
                <a:solidFill>
                  <a:srgbClr val="FF0000"/>
                </a:solidFill>
              </a:rPr>
            </a:br>
            <a:r>
              <a:rPr lang="nl-NL" sz="13800" dirty="0" smtClean="0">
                <a:solidFill>
                  <a:srgbClr val="FF0000"/>
                </a:solidFill>
              </a:rPr>
              <a:t>19</a:t>
            </a:r>
            <a:r>
              <a:rPr lang="nl-NL" sz="6600" dirty="0" smtClean="0">
                <a:solidFill>
                  <a:srgbClr val="FF0000"/>
                </a:solidFill>
              </a:rPr>
              <a:t> </a:t>
            </a:r>
            <a:br>
              <a:rPr lang="nl-NL" sz="6600" dirty="0" smtClean="0">
                <a:solidFill>
                  <a:srgbClr val="FF0000"/>
                </a:solidFill>
              </a:rPr>
            </a:br>
            <a:r>
              <a:rPr lang="nl-NL" sz="6600" dirty="0" smtClean="0">
                <a:solidFill>
                  <a:srgbClr val="FF0000"/>
                </a:solidFill>
              </a:rPr>
              <a:t>Oracle Public </a:t>
            </a:r>
            <a:r>
              <a:rPr lang="nl-NL" sz="6600" dirty="0" err="1" smtClean="0">
                <a:solidFill>
                  <a:srgbClr val="FF0000"/>
                </a:solidFill>
              </a:rPr>
              <a:t>cloud</a:t>
            </a:r>
            <a:r>
              <a:rPr lang="nl-NL" sz="6600" dirty="0" smtClean="0">
                <a:solidFill>
                  <a:srgbClr val="FF0000"/>
                </a:solidFill>
              </a:rPr>
              <a:t> services</a:t>
            </a:r>
            <a:endParaRPr lang="en-US" dirty="0"/>
          </a:p>
        </p:txBody>
      </p:sp>
      <p:sp>
        <p:nvSpPr>
          <p:cNvPr id="3" name="Text Placeholder 2"/>
          <p:cNvSpPr>
            <a:spLocks noGrp="1"/>
          </p:cNvSpPr>
          <p:nvPr>
            <p:ph type="body" sz="quarter" idx="10"/>
          </p:nvPr>
        </p:nvSpPr>
        <p:spPr>
          <a:xfrm>
            <a:off x="1192144" y="7025640"/>
            <a:ext cx="14955977" cy="2118360"/>
          </a:xfrm>
        </p:spPr>
        <p:txBody>
          <a:bodyPr/>
          <a:lstStyle/>
          <a:p>
            <a:r>
              <a:rPr lang="nl-NL" b="1" dirty="0" smtClean="0"/>
              <a:t>The Oracle ACE </a:t>
            </a:r>
            <a:r>
              <a:rPr lang="nl-NL" b="1" dirty="0" err="1" smtClean="0"/>
              <a:t>Soaring</a:t>
            </a:r>
            <a:r>
              <a:rPr lang="nl-NL" b="1" dirty="0" smtClean="0"/>
              <a:t> </a:t>
            </a:r>
            <a:r>
              <a:rPr lang="nl-NL" b="1" dirty="0" err="1" smtClean="0"/>
              <a:t>Clouds</a:t>
            </a:r>
            <a:r>
              <a:rPr lang="nl-NL" b="1" dirty="0" smtClean="0"/>
              <a:t> Team</a:t>
            </a:r>
          </a:p>
          <a:p>
            <a:r>
              <a:rPr lang="nl-NL" b="1" dirty="0" smtClean="0"/>
              <a:t>Oracle </a:t>
            </a:r>
            <a:r>
              <a:rPr lang="nl-NL" b="1" dirty="0" err="1" smtClean="0"/>
              <a:t>OpenWorld</a:t>
            </a:r>
            <a:r>
              <a:rPr lang="nl-NL" b="1" dirty="0" smtClean="0"/>
              <a:t> 2017</a:t>
            </a:r>
          </a:p>
          <a:p>
            <a:r>
              <a:rPr lang="nl-NL" b="1" dirty="0" smtClean="0"/>
              <a:t>2nd </a:t>
            </a:r>
            <a:r>
              <a:rPr lang="nl-NL" b="1" dirty="0" err="1" smtClean="0"/>
              <a:t>October</a:t>
            </a:r>
            <a:r>
              <a:rPr lang="nl-NL" b="1" dirty="0" smtClean="0"/>
              <a:t> 2017, San Francisco, USA</a:t>
            </a:r>
            <a:endParaRPr lang="en-US" b="1" dirty="0"/>
          </a:p>
        </p:txBody>
      </p:sp>
      <p:pic>
        <p:nvPicPr>
          <p:cNvPr id="4" name="Picture 2" descr="C:\Users\lucas_j\Pictures\amis25bt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99856" y="7814587"/>
            <a:ext cx="4824536" cy="1618229"/>
          </a:xfrm>
          <a:prstGeom prst="cloud">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108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F0A30024-E4C4-42B8-BE0E-ECCB914E1F92}"/>
              </a:ext>
            </a:extLst>
          </p:cNvPr>
          <p:cNvSpPr>
            <a:spLocks noGrp="1"/>
          </p:cNvSpPr>
          <p:nvPr>
            <p:ph type="title"/>
          </p:nvPr>
        </p:nvSpPr>
        <p:spPr/>
        <p:txBody>
          <a:bodyPr/>
          <a:lstStyle/>
          <a:p>
            <a:r>
              <a:rPr lang="en-US" dirty="0"/>
              <a:t>A proposal comes in</a:t>
            </a:r>
          </a:p>
        </p:txBody>
      </p:sp>
      <p:pic>
        <p:nvPicPr>
          <p:cNvPr id="9" name="Content Placeholder 8">
            <a:extLst>
              <a:ext uri="{FF2B5EF4-FFF2-40B4-BE49-F238E27FC236}">
                <a16:creationId xmlns:a16="http://schemas.microsoft.com/office/drawing/2014/main" xmlns="" id="{9E2218CF-2F8A-4895-896F-37EB9C592B46}"/>
              </a:ext>
            </a:extLst>
          </p:cNvPr>
          <p:cNvPicPr>
            <a:picLocks noGrp="1" noChangeAspect="1"/>
          </p:cNvPicPr>
          <p:nvPr>
            <p:ph idx="4294967295"/>
          </p:nvPr>
        </p:nvPicPr>
        <p:blipFill>
          <a:blip r:embed="rId3"/>
          <a:stretch>
            <a:fillRect/>
          </a:stretch>
        </p:blipFill>
        <p:spPr>
          <a:xfrm>
            <a:off x="977771" y="1730375"/>
            <a:ext cx="13642975" cy="6861175"/>
          </a:xfrm>
          <a:prstGeom prst="rect">
            <a:avLst/>
          </a:prstGeom>
        </p:spPr>
      </p:pic>
    </p:spTree>
    <p:extLst>
      <p:ext uri="{BB962C8B-B14F-4D97-AF65-F5344CB8AC3E}">
        <p14:creationId xmlns:p14="http://schemas.microsoft.com/office/powerpoint/2010/main" val="26041319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7A46B8-D726-435D-B22E-E7E1932B2460}"/>
              </a:ext>
            </a:extLst>
          </p:cNvPr>
          <p:cNvSpPr>
            <a:spLocks noGrp="1"/>
          </p:cNvSpPr>
          <p:nvPr>
            <p:ph type="title"/>
          </p:nvPr>
        </p:nvSpPr>
        <p:spPr>
          <a:xfrm>
            <a:off x="867013" y="780345"/>
            <a:ext cx="15859726" cy="1408000"/>
          </a:xfrm>
        </p:spPr>
        <p:txBody>
          <a:bodyPr/>
          <a:lstStyle/>
          <a:p>
            <a:r>
              <a:rPr lang="en-US" dirty="0"/>
              <a:t>Open Task</a:t>
            </a:r>
          </a:p>
        </p:txBody>
      </p:sp>
      <p:sp>
        <p:nvSpPr>
          <p:cNvPr id="3" name="Content Placeholder 2">
            <a:extLst>
              <a:ext uri="{FF2B5EF4-FFF2-40B4-BE49-F238E27FC236}">
                <a16:creationId xmlns:a16="http://schemas.microsoft.com/office/drawing/2014/main" xmlns="" id="{0826B38E-FCC2-466A-9649-5740BAEE6C4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124F69F5-5A28-4A4A-BCB0-F1841A70E43A}"/>
              </a:ext>
            </a:extLst>
          </p:cNvPr>
          <p:cNvPicPr>
            <a:picLocks noChangeAspect="1"/>
          </p:cNvPicPr>
          <p:nvPr/>
        </p:nvPicPr>
        <p:blipFill>
          <a:blip r:embed="rId2"/>
          <a:stretch>
            <a:fillRect/>
          </a:stretch>
        </p:blipFill>
        <p:spPr>
          <a:xfrm>
            <a:off x="-1" y="961701"/>
            <a:ext cx="17340263" cy="7830198"/>
          </a:xfrm>
          <a:prstGeom prst="rect">
            <a:avLst/>
          </a:prstGeom>
        </p:spPr>
      </p:pic>
    </p:spTree>
    <p:extLst>
      <p:ext uri="{BB962C8B-B14F-4D97-AF65-F5344CB8AC3E}">
        <p14:creationId xmlns:p14="http://schemas.microsoft.com/office/powerpoint/2010/main" val="27431592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0A53D5-DB07-463B-B7B6-B5CCCCED67B8}"/>
              </a:ext>
            </a:extLst>
          </p:cNvPr>
          <p:cNvSpPr>
            <a:spLocks noGrp="1"/>
          </p:cNvSpPr>
          <p:nvPr>
            <p:ph type="title"/>
          </p:nvPr>
        </p:nvSpPr>
        <p:spPr/>
        <p:txBody>
          <a:bodyPr/>
          <a:lstStyle/>
          <a:p>
            <a:r>
              <a:rPr lang="en-US" dirty="0"/>
              <a:t>Show document</a:t>
            </a:r>
          </a:p>
        </p:txBody>
      </p:sp>
      <p:pic>
        <p:nvPicPr>
          <p:cNvPr id="4" name="Content Placeholder 3">
            <a:extLst>
              <a:ext uri="{FF2B5EF4-FFF2-40B4-BE49-F238E27FC236}">
                <a16:creationId xmlns:a16="http://schemas.microsoft.com/office/drawing/2014/main" xmlns="" id="{9F4F5C4A-9F92-4DB1-8FCD-721A06E5426D}"/>
              </a:ext>
            </a:extLst>
          </p:cNvPr>
          <p:cNvPicPr>
            <a:picLocks noGrp="1" noChangeAspect="1"/>
          </p:cNvPicPr>
          <p:nvPr>
            <p:ph idx="4294967295"/>
          </p:nvPr>
        </p:nvPicPr>
        <p:blipFill>
          <a:blip r:embed="rId2"/>
          <a:stretch>
            <a:fillRect/>
          </a:stretch>
        </p:blipFill>
        <p:spPr>
          <a:xfrm>
            <a:off x="977771" y="2189748"/>
            <a:ext cx="14498638" cy="6861175"/>
          </a:xfrm>
          <a:prstGeom prst="rect">
            <a:avLst/>
          </a:prstGeom>
        </p:spPr>
      </p:pic>
    </p:spTree>
    <p:extLst>
      <p:ext uri="{BB962C8B-B14F-4D97-AF65-F5344CB8AC3E}">
        <p14:creationId xmlns:p14="http://schemas.microsoft.com/office/powerpoint/2010/main" val="9919718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4145C7-886C-4803-AB57-D30262108ED0}"/>
              </a:ext>
            </a:extLst>
          </p:cNvPr>
          <p:cNvSpPr>
            <a:spLocks noGrp="1"/>
          </p:cNvSpPr>
          <p:nvPr>
            <p:ph type="title"/>
          </p:nvPr>
        </p:nvSpPr>
        <p:spPr>
          <a:xfrm>
            <a:off x="867013" y="780345"/>
            <a:ext cx="15859726" cy="1408000"/>
          </a:xfrm>
        </p:spPr>
        <p:txBody>
          <a:bodyPr/>
          <a:lstStyle/>
          <a:p>
            <a:r>
              <a:rPr lang="en-US" dirty="0"/>
              <a:t>Approve task</a:t>
            </a:r>
          </a:p>
        </p:txBody>
      </p:sp>
      <p:sp>
        <p:nvSpPr>
          <p:cNvPr id="3" name="Content Placeholder 2">
            <a:extLst>
              <a:ext uri="{FF2B5EF4-FFF2-40B4-BE49-F238E27FC236}">
                <a16:creationId xmlns:a16="http://schemas.microsoft.com/office/drawing/2014/main" xmlns="" id="{CDF88854-6C4A-40E2-9D53-4C4176FD60ED}"/>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xmlns="" id="{0C9317B1-29CE-4F04-9D9B-5BC88DE9B2DC}"/>
              </a:ext>
            </a:extLst>
          </p:cNvPr>
          <p:cNvPicPr>
            <a:picLocks noChangeAspect="1"/>
          </p:cNvPicPr>
          <p:nvPr/>
        </p:nvPicPr>
        <p:blipFill>
          <a:blip r:embed="rId2"/>
          <a:stretch>
            <a:fillRect/>
          </a:stretch>
        </p:blipFill>
        <p:spPr>
          <a:xfrm>
            <a:off x="-1" y="961701"/>
            <a:ext cx="17340263" cy="7830198"/>
          </a:xfrm>
          <a:prstGeom prst="rect">
            <a:avLst/>
          </a:prstGeom>
        </p:spPr>
      </p:pic>
      <p:cxnSp>
        <p:nvCxnSpPr>
          <p:cNvPr id="6" name="Straight Arrow Connector 5">
            <a:extLst>
              <a:ext uri="{FF2B5EF4-FFF2-40B4-BE49-F238E27FC236}">
                <a16:creationId xmlns:a16="http://schemas.microsoft.com/office/drawing/2014/main" xmlns="" id="{9D6C391D-3C64-486D-9C03-C959CA6CE577}"/>
              </a:ext>
            </a:extLst>
          </p:cNvPr>
          <p:cNvCxnSpPr>
            <a:cxnSpLocks/>
          </p:cNvCxnSpPr>
          <p:nvPr/>
        </p:nvCxnSpPr>
        <p:spPr>
          <a:xfrm flipV="1">
            <a:off x="634181" y="1742849"/>
            <a:ext cx="717755" cy="45854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619142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F2775C-D7E0-4875-A682-AA06F5C4A48B}"/>
              </a:ext>
            </a:extLst>
          </p:cNvPr>
          <p:cNvSpPr>
            <a:spLocks noGrp="1"/>
          </p:cNvSpPr>
          <p:nvPr>
            <p:ph type="title"/>
          </p:nvPr>
        </p:nvSpPr>
        <p:spPr/>
        <p:txBody>
          <a:bodyPr/>
          <a:lstStyle/>
          <a:p>
            <a:r>
              <a:rPr lang="en-US" dirty="0"/>
              <a:t>Approve task</a:t>
            </a:r>
          </a:p>
        </p:txBody>
      </p:sp>
      <p:pic>
        <p:nvPicPr>
          <p:cNvPr id="4" name="Content Placeholder 3">
            <a:extLst>
              <a:ext uri="{FF2B5EF4-FFF2-40B4-BE49-F238E27FC236}">
                <a16:creationId xmlns:a16="http://schemas.microsoft.com/office/drawing/2014/main" xmlns="" id="{2D92035C-5823-48C3-B06C-077DF9B02711}"/>
              </a:ext>
            </a:extLst>
          </p:cNvPr>
          <p:cNvPicPr>
            <a:picLocks noGrp="1" noChangeAspect="1"/>
          </p:cNvPicPr>
          <p:nvPr>
            <p:ph idx="4294967295"/>
          </p:nvPr>
        </p:nvPicPr>
        <p:blipFill>
          <a:blip r:embed="rId2"/>
          <a:stretch>
            <a:fillRect/>
          </a:stretch>
        </p:blipFill>
        <p:spPr>
          <a:xfrm>
            <a:off x="977771" y="1739612"/>
            <a:ext cx="15571788" cy="6511925"/>
          </a:xfrm>
          <a:prstGeom prst="rect">
            <a:avLst/>
          </a:prstGeom>
        </p:spPr>
      </p:pic>
    </p:spTree>
    <p:extLst>
      <p:ext uri="{BB962C8B-B14F-4D97-AF65-F5344CB8AC3E}">
        <p14:creationId xmlns:p14="http://schemas.microsoft.com/office/powerpoint/2010/main" val="10605843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Activate Social media</a:t>
            </a:r>
            <a:br>
              <a:rPr lang="en-US" dirty="0" smtClean="0"/>
            </a:br>
            <a:r>
              <a:rPr lang="en-US" dirty="0" smtClean="0"/>
              <a:t>Twitter, Email, Google  Docs</a:t>
            </a:r>
            <a:endParaRPr lang="nl-NL" dirty="0"/>
          </a:p>
        </p:txBody>
      </p:sp>
      <p:sp>
        <p:nvSpPr>
          <p:cNvPr id="3" name="Text Placeholder 2"/>
          <p:cNvSpPr>
            <a:spLocks noGrp="1"/>
          </p:cNvSpPr>
          <p:nvPr>
            <p:ph type="body" sz="quarter" idx="10"/>
          </p:nvPr>
        </p:nvSpPr>
        <p:spPr/>
        <p:txBody>
          <a:bodyPr/>
          <a:lstStyle/>
          <a:p>
            <a:r>
              <a:rPr lang="en-US" dirty="0" smtClean="0"/>
              <a:t>@</a:t>
            </a:r>
            <a:r>
              <a:rPr lang="en-US" dirty="0" err="1" smtClean="0"/>
              <a:t>Danilo</a:t>
            </a:r>
            <a:r>
              <a:rPr lang="en-US" dirty="0" smtClean="0"/>
              <a:t>: screenshot of Tweet, Email and OSSI outcome</a:t>
            </a:r>
          </a:p>
          <a:p>
            <a:r>
              <a:rPr lang="en-US" dirty="0" smtClean="0"/>
              <a:t>Demo:</a:t>
            </a:r>
          </a:p>
          <a:p>
            <a:pPr lvl="1"/>
            <a:r>
              <a:rPr lang="en-US" dirty="0"/>
              <a:t>Show the tweet that is published to announce the newly registered artist proposal. </a:t>
            </a:r>
            <a:endParaRPr lang="en-US" dirty="0" smtClean="0"/>
          </a:p>
          <a:p>
            <a:pPr lvl="1"/>
            <a:r>
              <a:rPr lang="en-US" dirty="0" smtClean="0"/>
              <a:t>Show the email on Gmail with the newly accepted proposal</a:t>
            </a:r>
          </a:p>
          <a:p>
            <a:pPr lvl="1"/>
            <a:r>
              <a:rPr lang="en-US" dirty="0" smtClean="0"/>
              <a:t>Show </a:t>
            </a:r>
            <a:r>
              <a:rPr lang="en-US" dirty="0"/>
              <a:t>the result of whatever we can make OSSI do in response to the new artist proposal</a:t>
            </a:r>
            <a:endParaRPr lang="nl-NL" dirty="0"/>
          </a:p>
          <a:p>
            <a:pPr lvl="1"/>
            <a:endParaRPr lang="nl-NL" dirty="0"/>
          </a:p>
          <a:p>
            <a:endParaRPr lang="nl-NL" dirty="0"/>
          </a:p>
        </p:txBody>
      </p:sp>
    </p:spTree>
    <p:extLst>
      <p:ext uri="{BB962C8B-B14F-4D97-AF65-F5344CB8AC3E}">
        <p14:creationId xmlns:p14="http://schemas.microsoft.com/office/powerpoint/2010/main" val="32020560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4373065" cy="1346288"/>
          </a:xfrm>
        </p:spPr>
        <p:txBody>
          <a:bodyPr/>
          <a:lstStyle/>
          <a:p>
            <a:r>
              <a:rPr lang="en-US" dirty="0"/>
              <a:t>Conference Artist Proposals </a:t>
            </a:r>
            <a:r>
              <a:rPr lang="en-US" dirty="0" smtClean="0"/>
              <a:t>Portal with the new proposal and artist enrichment</a:t>
            </a:r>
            <a:endParaRPr lang="nl-NL" dirty="0"/>
          </a:p>
        </p:txBody>
      </p:sp>
      <p:sp>
        <p:nvSpPr>
          <p:cNvPr id="3" name="Text Placeholder 2"/>
          <p:cNvSpPr>
            <a:spLocks noGrp="1"/>
          </p:cNvSpPr>
          <p:nvPr>
            <p:ph type="body" sz="quarter" idx="10"/>
          </p:nvPr>
        </p:nvSpPr>
        <p:spPr/>
        <p:txBody>
          <a:bodyPr/>
          <a:lstStyle/>
          <a:p>
            <a:r>
              <a:rPr lang="en-US" dirty="0" smtClean="0"/>
              <a:t>@Richard:</a:t>
            </a:r>
          </a:p>
          <a:p>
            <a:pPr lvl="1"/>
            <a:r>
              <a:rPr lang="en-US" dirty="0" smtClean="0"/>
              <a:t>Screenshot of newly added artist in JET portal – with enrichment (such as image and albums)</a:t>
            </a:r>
          </a:p>
          <a:p>
            <a:pPr lvl="1"/>
            <a:r>
              <a:rPr lang="en-US" dirty="0" smtClean="0"/>
              <a:t>Demo: </a:t>
            </a:r>
          </a:p>
          <a:p>
            <a:pPr lvl="2"/>
            <a:r>
              <a:rPr lang="en-US" dirty="0"/>
              <a:t>with enrichment (such as image and albums)</a:t>
            </a:r>
          </a:p>
          <a:p>
            <a:pPr lvl="2"/>
            <a:r>
              <a:rPr lang="en-US" dirty="0" smtClean="0"/>
              <a:t>Point out low number of likes</a:t>
            </a:r>
          </a:p>
          <a:p>
            <a:pPr lvl="2"/>
            <a:r>
              <a:rPr lang="en-US" dirty="0"/>
              <a:t>Invite the audience </a:t>
            </a:r>
            <a:r>
              <a:rPr lang="en-US" dirty="0" smtClean="0"/>
              <a:t> (see next slide) to </a:t>
            </a:r>
            <a:r>
              <a:rPr lang="en-US" dirty="0"/>
              <a:t>access the </a:t>
            </a:r>
            <a:r>
              <a:rPr lang="en-US" dirty="0" err="1"/>
              <a:t>tinyurl</a:t>
            </a:r>
            <a:r>
              <a:rPr lang="en-US" dirty="0"/>
              <a:t> with a document that contains URLs to all our interfaces – JET, MAX (QR to download), VB CS?, API, Data </a:t>
            </a:r>
            <a:r>
              <a:rPr lang="en-US" dirty="0" err="1"/>
              <a:t>Viz</a:t>
            </a:r>
            <a:r>
              <a:rPr lang="en-US" dirty="0"/>
              <a:t>?, ADF?, plus GitHub – also to prove it is all live and </a:t>
            </a:r>
            <a:r>
              <a:rPr lang="en-US" dirty="0" smtClean="0"/>
              <a:t>real</a:t>
            </a:r>
          </a:p>
          <a:p>
            <a:pPr lvl="2"/>
            <a:r>
              <a:rPr lang="en-US" dirty="0" smtClean="0"/>
              <a:t>Ask them to like artist proposals and watch the like count increase</a:t>
            </a:r>
            <a:endParaRPr lang="nl-NL" dirty="0"/>
          </a:p>
          <a:p>
            <a:pPr lvl="2"/>
            <a:endParaRPr lang="nl-NL" dirty="0"/>
          </a:p>
        </p:txBody>
      </p:sp>
    </p:spTree>
    <p:extLst>
      <p:ext uri="{BB962C8B-B14F-4D97-AF65-F5344CB8AC3E}">
        <p14:creationId xmlns:p14="http://schemas.microsoft.com/office/powerpoint/2010/main" val="21927663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353" y="1706562"/>
            <a:ext cx="8680767" cy="76350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977770" y="843460"/>
            <a:ext cx="15730812" cy="1346288"/>
          </a:xfrm>
        </p:spPr>
        <p:txBody>
          <a:bodyPr/>
          <a:lstStyle/>
          <a:p>
            <a:r>
              <a:rPr lang="nl-NL" dirty="0" smtClean="0"/>
              <a:t>Live </a:t>
            </a:r>
            <a:r>
              <a:rPr lang="nl-NL" dirty="0" err="1" smtClean="0"/>
              <a:t>Endpoints</a:t>
            </a:r>
            <a:r>
              <a:rPr lang="nl-NL" dirty="0" smtClean="0"/>
              <a:t> &amp; Resources </a:t>
            </a:r>
            <a:r>
              <a:rPr lang="nl-NL" dirty="0" err="1" smtClean="0"/>
              <a:t>for</a:t>
            </a:r>
            <a:r>
              <a:rPr lang="nl-NL" dirty="0" smtClean="0"/>
              <a:t> </a:t>
            </a:r>
            <a:r>
              <a:rPr lang="nl-NL" dirty="0" err="1" smtClean="0"/>
              <a:t>you</a:t>
            </a:r>
            <a:r>
              <a:rPr lang="nl-NL" dirty="0" smtClean="0"/>
              <a:t> </a:t>
            </a:r>
            <a:r>
              <a:rPr lang="nl-NL" dirty="0" err="1" smtClean="0"/>
              <a:t>to</a:t>
            </a:r>
            <a:r>
              <a:rPr lang="nl-NL" dirty="0" smtClean="0"/>
              <a:t> access</a:t>
            </a:r>
            <a:endParaRPr lang="en-US" dirty="0"/>
          </a:p>
        </p:txBody>
      </p:sp>
      <p:sp>
        <p:nvSpPr>
          <p:cNvPr id="3" name="TextBox 2"/>
          <p:cNvSpPr txBox="1"/>
          <p:nvPr/>
        </p:nvSpPr>
        <p:spPr>
          <a:xfrm>
            <a:off x="9189720" y="2377440"/>
            <a:ext cx="4759636" cy="769441"/>
          </a:xfrm>
          <a:prstGeom prst="rect">
            <a:avLst/>
          </a:prstGeom>
          <a:solidFill>
            <a:schemeClr val="accent5">
              <a:lumMod val="20000"/>
              <a:lumOff val="80000"/>
            </a:schemeClr>
          </a:solidFill>
        </p:spPr>
        <p:txBody>
          <a:bodyPr wrap="none" rtlCol="0">
            <a:spAutoFit/>
          </a:bodyPr>
          <a:lstStyle/>
          <a:p>
            <a:r>
              <a:rPr lang="en-US" sz="4400" dirty="0">
                <a:latin typeface="Berlin Sans FB" panose="020E0602020502020306" pitchFamily="34" charset="0"/>
              </a:rPr>
              <a:t>http://</a:t>
            </a:r>
            <a:r>
              <a:rPr lang="en-US" sz="4400" dirty="0" smtClean="0">
                <a:latin typeface="Berlin Sans FB" panose="020E0602020502020306" pitchFamily="34" charset="0"/>
              </a:rPr>
              <a:t>tinyurl.com/...</a:t>
            </a:r>
          </a:p>
        </p:txBody>
      </p:sp>
    </p:spTree>
    <p:extLst>
      <p:ext uri="{BB962C8B-B14F-4D97-AF65-F5344CB8AC3E}">
        <p14:creationId xmlns:p14="http://schemas.microsoft.com/office/powerpoint/2010/main" val="1587303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4927247" cy="1346288"/>
          </a:xfrm>
        </p:spPr>
        <p:txBody>
          <a:bodyPr/>
          <a:lstStyle/>
          <a:p>
            <a:r>
              <a:rPr lang="en-US" dirty="0" smtClean="0"/>
              <a:t>Event organizer’s </a:t>
            </a:r>
            <a:r>
              <a:rPr lang="en-US" dirty="0" err="1" smtClean="0"/>
              <a:t>backoffice</a:t>
            </a:r>
            <a:r>
              <a:rPr lang="en-US" dirty="0" smtClean="0"/>
              <a:t> application – Visual Builder Cloud Service</a:t>
            </a:r>
            <a:endParaRPr lang="nl-NL" dirty="0"/>
          </a:p>
        </p:txBody>
      </p:sp>
      <p:sp>
        <p:nvSpPr>
          <p:cNvPr id="3" name="Text Placeholder 2"/>
          <p:cNvSpPr>
            <a:spLocks noGrp="1"/>
          </p:cNvSpPr>
          <p:nvPr>
            <p:ph type="body" sz="quarter" idx="10"/>
          </p:nvPr>
        </p:nvSpPr>
        <p:spPr/>
        <p:txBody>
          <a:bodyPr/>
          <a:lstStyle/>
          <a:p>
            <a:r>
              <a:rPr lang="en-US" dirty="0" smtClean="0"/>
              <a:t>@Richard</a:t>
            </a:r>
          </a:p>
          <a:p>
            <a:r>
              <a:rPr lang="en-US" dirty="0" smtClean="0"/>
              <a:t>Screenshot of VBCS application</a:t>
            </a:r>
          </a:p>
          <a:p>
            <a:r>
              <a:rPr lang="en-US" dirty="0" smtClean="0"/>
              <a:t>Demo:</a:t>
            </a:r>
          </a:p>
          <a:p>
            <a:pPr lvl="1"/>
            <a:r>
              <a:rPr lang="en-US" dirty="0" smtClean="0"/>
              <a:t>Show that artist is visible in VBCS application’</a:t>
            </a:r>
          </a:p>
          <a:p>
            <a:pPr lvl="1"/>
            <a:r>
              <a:rPr lang="en-US" dirty="0" smtClean="0"/>
              <a:t>Show agent details (can be) associated with artist</a:t>
            </a:r>
          </a:p>
          <a:p>
            <a:pPr lvl="1"/>
            <a:r>
              <a:rPr lang="en-US" dirty="0" smtClean="0"/>
              <a:t>Briefly  mention the difference in terms of technology with JET Portal</a:t>
            </a:r>
            <a:endParaRPr lang="nl-NL" dirty="0"/>
          </a:p>
        </p:txBody>
      </p:sp>
    </p:spTree>
    <p:extLst>
      <p:ext uri="{BB962C8B-B14F-4D97-AF65-F5344CB8AC3E}">
        <p14:creationId xmlns:p14="http://schemas.microsoft.com/office/powerpoint/2010/main" val="7385546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4927247" cy="1346288"/>
          </a:xfrm>
        </p:spPr>
        <p:txBody>
          <a:bodyPr/>
          <a:lstStyle/>
          <a:p>
            <a:r>
              <a:rPr lang="en-US" dirty="0" smtClean="0"/>
              <a:t>Mobile application for the community</a:t>
            </a:r>
            <a:endParaRPr lang="nl-NL" dirty="0"/>
          </a:p>
        </p:txBody>
      </p:sp>
      <p:sp>
        <p:nvSpPr>
          <p:cNvPr id="3" name="Text Placeholder 2"/>
          <p:cNvSpPr>
            <a:spLocks noGrp="1"/>
          </p:cNvSpPr>
          <p:nvPr>
            <p:ph type="body" sz="quarter" idx="10"/>
          </p:nvPr>
        </p:nvSpPr>
        <p:spPr/>
        <p:txBody>
          <a:bodyPr/>
          <a:lstStyle/>
          <a:p>
            <a:r>
              <a:rPr lang="en-US" dirty="0" smtClean="0"/>
              <a:t>@</a:t>
            </a:r>
            <a:r>
              <a:rPr lang="en-US" dirty="0" err="1" smtClean="0"/>
              <a:t>Lonneke</a:t>
            </a:r>
            <a:endParaRPr lang="en-US" dirty="0" smtClean="0"/>
          </a:p>
          <a:p>
            <a:r>
              <a:rPr lang="en-US" dirty="0" smtClean="0"/>
              <a:t>Picture/Screenshot of MAX application running on actual mobile device</a:t>
            </a:r>
          </a:p>
          <a:p>
            <a:r>
              <a:rPr lang="en-US" dirty="0" smtClean="0"/>
              <a:t>Demo:</a:t>
            </a:r>
          </a:p>
          <a:p>
            <a:pPr lvl="1"/>
            <a:r>
              <a:rPr lang="en-US" dirty="0" smtClean="0"/>
              <a:t>Can you run MAX emulator and show that new artist is showing?</a:t>
            </a:r>
          </a:p>
          <a:p>
            <a:pPr lvl="1"/>
            <a:r>
              <a:rPr lang="en-US" dirty="0" smtClean="0"/>
              <a:t>Hold up mobile device for the audience to gaze at?</a:t>
            </a:r>
            <a:endParaRPr lang="nl-NL" dirty="0"/>
          </a:p>
        </p:txBody>
      </p:sp>
    </p:spTree>
    <p:extLst>
      <p:ext uri="{BB962C8B-B14F-4D97-AF65-F5344CB8AC3E}">
        <p14:creationId xmlns:p14="http://schemas.microsoft.com/office/powerpoint/2010/main" val="19010569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5506829" cy="1346288"/>
          </a:xfrm>
        </p:spPr>
        <p:txBody>
          <a:bodyPr/>
          <a:lstStyle/>
          <a:p>
            <a:r>
              <a:rPr lang="nl-NL" dirty="0" err="1" smtClean="0"/>
              <a:t>Soaring</a:t>
            </a:r>
            <a:r>
              <a:rPr lang="nl-NL" dirty="0" smtClean="0"/>
              <a:t> </a:t>
            </a:r>
            <a:r>
              <a:rPr lang="nl-NL" dirty="0" err="1" smtClean="0"/>
              <a:t>through</a:t>
            </a:r>
            <a:r>
              <a:rPr lang="nl-NL" dirty="0" smtClean="0"/>
              <a:t> </a:t>
            </a:r>
            <a:r>
              <a:rPr lang="nl-NL" dirty="0" err="1" smtClean="0"/>
              <a:t>the</a:t>
            </a:r>
            <a:r>
              <a:rPr lang="nl-NL" dirty="0" smtClean="0"/>
              <a:t> </a:t>
            </a:r>
            <a:r>
              <a:rPr lang="nl-NL" dirty="0" err="1" smtClean="0"/>
              <a:t>clouds</a:t>
            </a:r>
            <a:endParaRPr lang="en-US" dirty="0"/>
          </a:p>
        </p:txBody>
      </p:sp>
      <p:sp>
        <p:nvSpPr>
          <p:cNvPr id="3" name="Text Placeholder 2"/>
          <p:cNvSpPr>
            <a:spLocks noGrp="1"/>
          </p:cNvSpPr>
          <p:nvPr>
            <p:ph type="body" sz="quarter" idx="10"/>
          </p:nvPr>
        </p:nvSpPr>
        <p:spPr/>
        <p:txBody>
          <a:bodyPr/>
          <a:lstStyle/>
          <a:p>
            <a:r>
              <a:rPr lang="nl-NL" dirty="0" err="1" smtClean="0"/>
              <a:t>Prepared</a:t>
            </a:r>
            <a:r>
              <a:rPr lang="nl-NL" dirty="0" smtClean="0"/>
              <a:t> </a:t>
            </a:r>
            <a:r>
              <a:rPr lang="nl-NL" dirty="0" err="1" smtClean="0"/>
              <a:t>by</a:t>
            </a:r>
            <a:r>
              <a:rPr lang="nl-NL" dirty="0" smtClean="0"/>
              <a:t> </a:t>
            </a:r>
            <a:r>
              <a:rPr lang="nl-NL" dirty="0" err="1" smtClean="0"/>
              <a:t>international</a:t>
            </a:r>
            <a:r>
              <a:rPr lang="nl-NL" dirty="0" smtClean="0"/>
              <a:t> team of Oracle </a:t>
            </a:r>
            <a:r>
              <a:rPr lang="nl-NL" dirty="0" err="1" smtClean="0"/>
              <a:t>ACEs</a:t>
            </a:r>
            <a:endParaRPr lang="nl-NL" dirty="0" smtClean="0"/>
          </a:p>
          <a:p>
            <a:r>
              <a:rPr lang="nl-NL" dirty="0" err="1" smtClean="0"/>
              <a:t>Presented</a:t>
            </a:r>
            <a:r>
              <a:rPr lang="nl-NL" dirty="0" smtClean="0"/>
              <a:t> five </a:t>
            </a:r>
            <a:r>
              <a:rPr lang="nl-NL" dirty="0" err="1" smtClean="0"/>
              <a:t>times</a:t>
            </a:r>
            <a:r>
              <a:rPr lang="nl-NL" dirty="0" smtClean="0"/>
              <a:t> </a:t>
            </a:r>
            <a:r>
              <a:rPr lang="nl-NL" dirty="0" err="1" smtClean="0"/>
              <a:t>before</a:t>
            </a:r>
            <a:r>
              <a:rPr lang="nl-NL" dirty="0" smtClean="0"/>
              <a:t> </a:t>
            </a:r>
            <a:r>
              <a:rPr lang="nl-NL" dirty="0" err="1" smtClean="0"/>
              <a:t>today</a:t>
            </a:r>
            <a:r>
              <a:rPr lang="nl-NL" dirty="0" smtClean="0"/>
              <a:t>:</a:t>
            </a:r>
          </a:p>
          <a:p>
            <a:pPr lvl="1"/>
            <a:r>
              <a:rPr lang="nl-NL" dirty="0" smtClean="0"/>
              <a:t>Valencia, Spain, </a:t>
            </a:r>
            <a:r>
              <a:rPr lang="nl-NL" dirty="0" err="1" smtClean="0"/>
              <a:t>March</a:t>
            </a:r>
            <a:r>
              <a:rPr lang="nl-NL" dirty="0" smtClean="0"/>
              <a:t> 2016</a:t>
            </a:r>
          </a:p>
          <a:p>
            <a:pPr lvl="1"/>
            <a:r>
              <a:rPr lang="nl-NL" dirty="0" smtClean="0"/>
              <a:t>Katwijk, Netherlands, </a:t>
            </a:r>
            <a:r>
              <a:rPr lang="nl-NL" dirty="0" err="1" smtClean="0"/>
              <a:t>June</a:t>
            </a:r>
            <a:r>
              <a:rPr lang="nl-NL" dirty="0" smtClean="0"/>
              <a:t> 2016</a:t>
            </a:r>
          </a:p>
          <a:p>
            <a:pPr lvl="1"/>
            <a:r>
              <a:rPr lang="nl-NL" dirty="0" smtClean="0"/>
              <a:t>San Francisco, USA, September 2016</a:t>
            </a:r>
          </a:p>
          <a:p>
            <a:pPr lvl="1"/>
            <a:r>
              <a:rPr lang="nl-NL" dirty="0" smtClean="0"/>
              <a:t>Split, Croatia, </a:t>
            </a:r>
            <a:r>
              <a:rPr lang="nl-NL" dirty="0" err="1" smtClean="0"/>
              <a:t>March</a:t>
            </a:r>
            <a:r>
              <a:rPr lang="nl-NL" dirty="0" smtClean="0"/>
              <a:t> 2017</a:t>
            </a:r>
          </a:p>
          <a:p>
            <a:pPr lvl="1"/>
            <a:r>
              <a:rPr lang="nl-NL" dirty="0" smtClean="0"/>
              <a:t>Amersfoort, Netherlands, </a:t>
            </a:r>
            <a:r>
              <a:rPr lang="nl-NL" dirty="0" err="1" smtClean="0"/>
              <a:t>June</a:t>
            </a:r>
            <a:r>
              <a:rPr lang="nl-NL" dirty="0" smtClean="0"/>
              <a:t> 2017</a:t>
            </a:r>
          </a:p>
          <a:p>
            <a:r>
              <a:rPr lang="nl-NL" dirty="0" err="1" smtClean="0"/>
              <a:t>Objective</a:t>
            </a:r>
            <a:r>
              <a:rPr lang="nl-NL" dirty="0" smtClean="0"/>
              <a:t>: </a:t>
            </a:r>
            <a:r>
              <a:rPr lang="nl-NL" dirty="0" err="1" smtClean="0"/>
              <a:t>demonstrate</a:t>
            </a:r>
            <a:r>
              <a:rPr lang="nl-NL" dirty="0" smtClean="0"/>
              <a:t> live a </a:t>
            </a:r>
            <a:r>
              <a:rPr lang="nl-NL" dirty="0" err="1" smtClean="0"/>
              <a:t>working</a:t>
            </a:r>
            <a:r>
              <a:rPr lang="nl-NL" dirty="0" smtClean="0"/>
              <a:t> end-</a:t>
            </a:r>
            <a:r>
              <a:rPr lang="nl-NL" dirty="0" err="1" smtClean="0"/>
              <a:t>to</a:t>
            </a:r>
            <a:r>
              <a:rPr lang="nl-NL" dirty="0" smtClean="0"/>
              <a:t>-end </a:t>
            </a:r>
            <a:br>
              <a:rPr lang="nl-NL" dirty="0" smtClean="0"/>
            </a:br>
            <a:r>
              <a:rPr lang="nl-NL" dirty="0" err="1" smtClean="0"/>
              <a:t>integrated</a:t>
            </a:r>
            <a:r>
              <a:rPr lang="nl-NL" dirty="0" smtClean="0"/>
              <a:t> flow </a:t>
            </a:r>
            <a:r>
              <a:rPr lang="nl-NL" dirty="0" err="1" smtClean="0"/>
              <a:t>using</a:t>
            </a:r>
            <a:r>
              <a:rPr lang="nl-NL" dirty="0" smtClean="0"/>
              <a:t> Oracle PaaS Cloud Services</a:t>
            </a:r>
          </a:p>
          <a:p>
            <a:pPr lvl="1"/>
            <a:r>
              <a:rPr lang="nl-NL" dirty="0" err="1"/>
              <a:t>a</a:t>
            </a:r>
            <a:r>
              <a:rPr lang="nl-NL" dirty="0" err="1" smtClean="0"/>
              <a:t>nd</a:t>
            </a:r>
            <a:r>
              <a:rPr lang="nl-NL" dirty="0" smtClean="0"/>
              <a:t> </a:t>
            </a:r>
            <a:r>
              <a:rPr lang="nl-NL" dirty="0" err="1" smtClean="0"/>
              <a:t>provide</a:t>
            </a:r>
            <a:r>
              <a:rPr lang="nl-NL" dirty="0" smtClean="0"/>
              <a:t> </a:t>
            </a:r>
            <a:r>
              <a:rPr lang="nl-NL" dirty="0" err="1" smtClean="0"/>
              <a:t>insight</a:t>
            </a:r>
            <a:r>
              <a:rPr lang="nl-NL" dirty="0" smtClean="0"/>
              <a:t> in </a:t>
            </a:r>
            <a:r>
              <a:rPr lang="nl-NL" dirty="0" err="1" smtClean="0"/>
              <a:t>how</a:t>
            </a:r>
            <a:r>
              <a:rPr lang="nl-NL" dirty="0" smtClean="0"/>
              <a:t> </a:t>
            </a:r>
            <a:r>
              <a:rPr lang="nl-NL" dirty="0" err="1" smtClean="0"/>
              <a:t>it</a:t>
            </a:r>
            <a:r>
              <a:rPr lang="nl-NL" dirty="0" smtClean="0"/>
              <a:t> is </a:t>
            </a:r>
            <a:r>
              <a:rPr lang="nl-NL" dirty="0" err="1" smtClean="0"/>
              <a:t>created</a:t>
            </a:r>
            <a:r>
              <a:rPr lang="nl-NL" dirty="0" smtClean="0"/>
              <a:t> </a:t>
            </a:r>
            <a:r>
              <a:rPr lang="nl-NL" dirty="0" err="1" smtClean="0"/>
              <a:t>and</a:t>
            </a:r>
            <a:r>
              <a:rPr lang="nl-NL" dirty="0" smtClean="0"/>
              <a:t> </a:t>
            </a:r>
            <a:r>
              <a:rPr lang="nl-NL" dirty="0" err="1" smtClean="0"/>
              <a:t>what</a:t>
            </a:r>
            <a:r>
              <a:rPr lang="nl-NL" dirty="0" smtClean="0"/>
              <a:t> </a:t>
            </a:r>
            <a:r>
              <a:rPr lang="nl-NL" dirty="0" err="1" smtClean="0"/>
              <a:t>the</a:t>
            </a:r>
            <a:r>
              <a:rPr lang="nl-NL" dirty="0" smtClean="0"/>
              <a:t> </a:t>
            </a:r>
            <a:r>
              <a:rPr lang="nl-NL" dirty="0" err="1" smtClean="0"/>
              <a:t>main</a:t>
            </a:r>
            <a:r>
              <a:rPr lang="nl-NL" dirty="0" smtClean="0"/>
              <a:t> </a:t>
            </a:r>
            <a:r>
              <a:rPr lang="nl-NL" dirty="0" err="1" smtClean="0"/>
              <a:t>challenges</a:t>
            </a:r>
            <a:r>
              <a:rPr lang="nl-NL" dirty="0" smtClean="0"/>
              <a:t> </a:t>
            </a:r>
            <a:r>
              <a:rPr lang="nl-NL" dirty="0" err="1" smtClean="0"/>
              <a:t>were</a:t>
            </a:r>
            <a:endParaRPr lang="en-US" dirty="0"/>
          </a:p>
        </p:txBody>
      </p:sp>
      <p:pic>
        <p:nvPicPr>
          <p:cNvPr id="5" name="Picture 2" descr="C:\Users\lucas_j\Pictures\amis25bth.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01736" y="362227"/>
            <a:ext cx="4824536" cy="16182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lucas_j\AppData\Local\Temp\SNAGHTMLd9f833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3768" y="2830055"/>
            <a:ext cx="5472352" cy="34793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pbs.twimg.com/media/CkB74XPXIAA69m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21411" y="2605999"/>
            <a:ext cx="2450636" cy="18379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flipH="1" flipV="1">
            <a:off x="15163800" y="3703320"/>
            <a:ext cx="960120" cy="533400"/>
          </a:xfrm>
          <a:prstGeom prst="straightConnector1">
            <a:avLst/>
          </a:prstGeom>
          <a:ln w="28575">
            <a:solidFill>
              <a:schemeClr val="accent2">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3879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4927247" cy="1346288"/>
          </a:xfrm>
        </p:spPr>
        <p:txBody>
          <a:bodyPr/>
          <a:lstStyle/>
          <a:p>
            <a:r>
              <a:rPr lang="en-US" dirty="0" smtClean="0"/>
              <a:t>Artist proposal back office raw data management application</a:t>
            </a:r>
            <a:endParaRPr lang="nl-NL" dirty="0"/>
          </a:p>
        </p:txBody>
      </p:sp>
      <p:sp>
        <p:nvSpPr>
          <p:cNvPr id="3" name="Text Placeholder 2"/>
          <p:cNvSpPr>
            <a:spLocks noGrp="1"/>
          </p:cNvSpPr>
          <p:nvPr>
            <p:ph type="body" sz="quarter" idx="10"/>
          </p:nvPr>
        </p:nvSpPr>
        <p:spPr/>
        <p:txBody>
          <a:bodyPr/>
          <a:lstStyle/>
          <a:p>
            <a:r>
              <a:rPr lang="en-US" dirty="0" smtClean="0"/>
              <a:t>@Lucas</a:t>
            </a:r>
          </a:p>
          <a:p>
            <a:r>
              <a:rPr lang="en-US" dirty="0" smtClean="0"/>
              <a:t>Screenshot ADF Artist Proposal Manager</a:t>
            </a:r>
          </a:p>
          <a:p>
            <a:r>
              <a:rPr lang="en-US" dirty="0" smtClean="0"/>
              <a:t>Demo:</a:t>
            </a:r>
          </a:p>
          <a:p>
            <a:pPr lvl="1"/>
            <a:r>
              <a:rPr lang="en-US" dirty="0" smtClean="0"/>
              <a:t>Probably not demo at all or briefly point out the new artist with enrichment details</a:t>
            </a:r>
            <a:endParaRPr lang="nl-NL" dirty="0"/>
          </a:p>
        </p:txBody>
      </p:sp>
    </p:spTree>
    <p:extLst>
      <p:ext uri="{BB962C8B-B14F-4D97-AF65-F5344CB8AC3E}">
        <p14:creationId xmlns:p14="http://schemas.microsoft.com/office/powerpoint/2010/main" val="934995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visualization and data analysis – citizen data science </a:t>
            </a:r>
            <a:endParaRPr lang="nl-NL" dirty="0"/>
          </a:p>
        </p:txBody>
      </p:sp>
      <p:sp>
        <p:nvSpPr>
          <p:cNvPr id="3" name="Text Placeholder 2"/>
          <p:cNvSpPr>
            <a:spLocks noGrp="1"/>
          </p:cNvSpPr>
          <p:nvPr>
            <p:ph type="body" sz="quarter" idx="10"/>
          </p:nvPr>
        </p:nvSpPr>
        <p:spPr/>
        <p:txBody>
          <a:bodyPr/>
          <a:lstStyle/>
          <a:p>
            <a:r>
              <a:rPr lang="en-US" dirty="0" smtClean="0"/>
              <a:t>@</a:t>
            </a:r>
            <a:r>
              <a:rPr lang="en-US" dirty="0" err="1" smtClean="0"/>
              <a:t>Danilo</a:t>
            </a:r>
            <a:endParaRPr lang="en-US" dirty="0" smtClean="0"/>
          </a:p>
          <a:p>
            <a:r>
              <a:rPr lang="en-US" dirty="0" smtClean="0"/>
              <a:t>Screenshot Data Visualization cloud service with details for artist proposals</a:t>
            </a:r>
          </a:p>
          <a:p>
            <a:pPr lvl="1"/>
            <a:r>
              <a:rPr lang="en-US" dirty="0" smtClean="0"/>
              <a:t>Perhaps Timeline of album releases for newly added artist</a:t>
            </a:r>
          </a:p>
          <a:p>
            <a:r>
              <a:rPr lang="en-US" dirty="0" smtClean="0"/>
              <a:t>Demo</a:t>
            </a:r>
          </a:p>
          <a:p>
            <a:pPr lvl="1"/>
            <a:r>
              <a:rPr lang="en-US" dirty="0" smtClean="0"/>
              <a:t>Show some visualizations in DVCS – at least one including the live newly added artist (e.g. the timeline of album releases)</a:t>
            </a:r>
            <a:endParaRPr lang="nl-NL" dirty="0"/>
          </a:p>
        </p:txBody>
      </p:sp>
    </p:spTree>
    <p:extLst>
      <p:ext uri="{BB962C8B-B14F-4D97-AF65-F5344CB8AC3E}">
        <p14:creationId xmlns:p14="http://schemas.microsoft.com/office/powerpoint/2010/main" val="28397979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Public APIs for accessing Artist proposal details</a:t>
            </a:r>
            <a:endParaRPr lang="nl-NL"/>
          </a:p>
        </p:txBody>
      </p:sp>
      <p:pic>
        <p:nvPicPr>
          <p:cNvPr id="6" name="Picture 5"/>
          <p:cNvPicPr>
            <a:picLocks noChangeAspect="1"/>
          </p:cNvPicPr>
          <p:nvPr/>
        </p:nvPicPr>
        <p:blipFill>
          <a:blip r:embed="rId3"/>
          <a:stretch>
            <a:fillRect/>
          </a:stretch>
        </p:blipFill>
        <p:spPr>
          <a:xfrm>
            <a:off x="120465" y="2404898"/>
            <a:ext cx="11711454" cy="7090268"/>
          </a:xfrm>
          <a:prstGeom prst="rect">
            <a:avLst/>
          </a:prstGeom>
        </p:spPr>
      </p:pic>
      <p:pic>
        <p:nvPicPr>
          <p:cNvPr id="4" name="Picture 3"/>
          <p:cNvPicPr>
            <a:picLocks noChangeAspect="1"/>
          </p:cNvPicPr>
          <p:nvPr/>
        </p:nvPicPr>
        <p:blipFill>
          <a:blip r:embed="rId4"/>
          <a:stretch>
            <a:fillRect/>
          </a:stretch>
        </p:blipFill>
        <p:spPr>
          <a:xfrm>
            <a:off x="6957941" y="1667441"/>
            <a:ext cx="10256820" cy="6634198"/>
          </a:xfrm>
          <a:prstGeom prst="rect">
            <a:avLst/>
          </a:prstGeom>
        </p:spPr>
      </p:pic>
    </p:spTree>
    <p:extLst>
      <p:ext uri="{BB962C8B-B14F-4D97-AF65-F5344CB8AC3E}">
        <p14:creationId xmlns:p14="http://schemas.microsoft.com/office/powerpoint/2010/main" val="1336973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Public APIs for accessing Artist proposal details</a:t>
            </a:r>
          </a:p>
        </p:txBody>
      </p:sp>
      <p:sp>
        <p:nvSpPr>
          <p:cNvPr id="3" name="Text Placeholder 2"/>
          <p:cNvSpPr>
            <a:spLocks noGrp="1"/>
          </p:cNvSpPr>
          <p:nvPr>
            <p:ph type="body" sz="quarter" idx="10"/>
          </p:nvPr>
        </p:nvSpPr>
        <p:spPr/>
        <p:txBody>
          <a:bodyPr/>
          <a:lstStyle/>
          <a:p>
            <a:endParaRPr lang="en-US"/>
          </a:p>
        </p:txBody>
      </p:sp>
      <p:pic>
        <p:nvPicPr>
          <p:cNvPr id="6" name="Picture 5"/>
          <p:cNvPicPr>
            <a:picLocks noChangeAspect="1"/>
          </p:cNvPicPr>
          <p:nvPr/>
        </p:nvPicPr>
        <p:blipFill>
          <a:blip r:embed="rId2"/>
          <a:stretch>
            <a:fillRect/>
          </a:stretch>
        </p:blipFill>
        <p:spPr>
          <a:xfrm>
            <a:off x="233083" y="2603501"/>
            <a:ext cx="13001344" cy="7088521"/>
          </a:xfrm>
          <a:prstGeom prst="rect">
            <a:avLst/>
          </a:prstGeom>
        </p:spPr>
      </p:pic>
      <p:sp>
        <p:nvSpPr>
          <p:cNvPr id="7" name="Rectangle 6"/>
          <p:cNvSpPr/>
          <p:nvPr/>
        </p:nvSpPr>
        <p:spPr>
          <a:xfrm>
            <a:off x="1344706" y="8032376"/>
            <a:ext cx="3872753" cy="842683"/>
          </a:xfrm>
          <a:prstGeom prst="rect">
            <a:avLst/>
          </a:prstGeom>
          <a:noFill/>
          <a:ln w="508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6937036" y="1516604"/>
            <a:ext cx="10161185" cy="6968834"/>
          </a:xfrm>
          <a:prstGeom prst="rect">
            <a:avLst/>
          </a:prstGeom>
        </p:spPr>
      </p:pic>
      <p:cxnSp>
        <p:nvCxnSpPr>
          <p:cNvPr id="9" name="Straight Arrow Connector 8"/>
          <p:cNvCxnSpPr>
            <a:endCxn id="5" idx="1"/>
          </p:cNvCxnSpPr>
          <p:nvPr/>
        </p:nvCxnSpPr>
        <p:spPr>
          <a:xfrm flipV="1">
            <a:off x="5217459" y="5001021"/>
            <a:ext cx="1719577" cy="3452696"/>
          </a:xfrm>
          <a:prstGeom prst="straightConnector1">
            <a:avLst/>
          </a:prstGeom>
          <a:ln w="508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352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cloud solution </a:t>
            </a:r>
            <a:br>
              <a:rPr lang="en-US" dirty="0" smtClean="0"/>
            </a:br>
            <a:r>
              <a:rPr lang="en-US" dirty="0" smtClean="0"/>
              <a:t>architecture</a:t>
            </a:r>
            <a:endParaRPr lang="nl-NL" dirty="0"/>
          </a:p>
        </p:txBody>
      </p:sp>
      <p:sp>
        <p:nvSpPr>
          <p:cNvPr id="5" name="Rounded Rectangle 4">
            <a:hlinkClick r:id="rId2"/>
          </p:cNvPr>
          <p:cNvSpPr/>
          <p:nvPr/>
        </p:nvSpPr>
        <p:spPr>
          <a:xfrm>
            <a:off x="8845026" y="5663195"/>
            <a:ext cx="1518267" cy="7536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SOA CS</a:t>
            </a:r>
            <a:endParaRPr lang="en-US" dirty="0">
              <a:solidFill>
                <a:schemeClr val="accent3"/>
              </a:solidFill>
            </a:endParaRPr>
          </a:p>
        </p:txBody>
      </p:sp>
      <p:sp>
        <p:nvSpPr>
          <p:cNvPr id="6" name="Rounded Rectangle 5"/>
          <p:cNvSpPr/>
          <p:nvPr/>
        </p:nvSpPr>
        <p:spPr>
          <a:xfrm>
            <a:off x="6530992" y="3767676"/>
            <a:ext cx="1518267" cy="7536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err="1">
                <a:solidFill>
                  <a:schemeClr val="accent3"/>
                </a:solidFill>
              </a:rPr>
              <a:t>DBaaS</a:t>
            </a:r>
            <a:endParaRPr lang="en-US" dirty="0">
              <a:solidFill>
                <a:schemeClr val="accent3"/>
              </a:solidFill>
            </a:endParaRPr>
          </a:p>
        </p:txBody>
      </p:sp>
      <p:sp>
        <p:nvSpPr>
          <p:cNvPr id="8" name="Rounded Rectangle 7">
            <a:hlinkClick r:id="rId3"/>
          </p:cNvPr>
          <p:cNvSpPr/>
          <p:nvPr/>
        </p:nvSpPr>
        <p:spPr>
          <a:xfrm>
            <a:off x="10325888" y="7229179"/>
            <a:ext cx="2754482" cy="7536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MCS</a:t>
            </a:r>
            <a:endParaRPr lang="en-US" dirty="0">
              <a:solidFill>
                <a:schemeClr val="accent3"/>
              </a:solidFill>
            </a:endParaRPr>
          </a:p>
        </p:txBody>
      </p:sp>
      <p:sp>
        <p:nvSpPr>
          <p:cNvPr id="9" name="Rounded Rectangle 8">
            <a:hlinkClick r:id="rId4"/>
          </p:cNvPr>
          <p:cNvSpPr/>
          <p:nvPr/>
        </p:nvSpPr>
        <p:spPr>
          <a:xfrm>
            <a:off x="5587294" y="8456616"/>
            <a:ext cx="3423624" cy="107660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2000" dirty="0">
                <a:solidFill>
                  <a:schemeClr val="lt1"/>
                </a:solidFill>
              </a:rPr>
              <a:t>JET on </a:t>
            </a:r>
          </a:p>
          <a:p>
            <a:pPr algn="ctr"/>
            <a:r>
              <a:rPr lang="nl-NL" sz="2000" dirty="0" err="1" smtClean="0">
                <a:solidFill>
                  <a:schemeClr val="lt1"/>
                </a:solidFill>
              </a:rPr>
              <a:t>Appplication</a:t>
            </a:r>
            <a:r>
              <a:rPr lang="nl-NL" sz="2000" dirty="0" smtClean="0">
                <a:solidFill>
                  <a:schemeClr val="lt1"/>
                </a:solidFill>
              </a:rPr>
              <a:t> Container CS</a:t>
            </a:r>
            <a:endParaRPr lang="en-US" sz="2000" dirty="0">
              <a:solidFill>
                <a:schemeClr val="lt1"/>
              </a:solidFill>
            </a:endParaRPr>
          </a:p>
        </p:txBody>
      </p:sp>
      <p:cxnSp>
        <p:nvCxnSpPr>
          <p:cNvPr id="10" name="Elbow Connector 9"/>
          <p:cNvCxnSpPr>
            <a:stCxn id="19" idx="0"/>
            <a:endCxn id="5" idx="2"/>
          </p:cNvCxnSpPr>
          <p:nvPr/>
        </p:nvCxnSpPr>
        <p:spPr>
          <a:xfrm rot="5400000" flipH="1" flipV="1">
            <a:off x="9005130" y="6378146"/>
            <a:ext cx="560360" cy="63770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9" idx="0"/>
            <a:endCxn id="19" idx="2"/>
          </p:cNvCxnSpPr>
          <p:nvPr/>
        </p:nvCxnSpPr>
        <p:spPr>
          <a:xfrm rot="5400000" flipH="1" flipV="1">
            <a:off x="7759266" y="7249422"/>
            <a:ext cx="747034" cy="1667354"/>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endCxn id="6" idx="3"/>
          </p:cNvCxnSpPr>
          <p:nvPr/>
        </p:nvCxnSpPr>
        <p:spPr>
          <a:xfrm rot="16200000" flipV="1">
            <a:off x="7859382" y="4334365"/>
            <a:ext cx="1504073" cy="1124318"/>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Rounded Rectangle 12">
            <a:hlinkClick r:id="rId5"/>
          </p:cNvPr>
          <p:cNvSpPr/>
          <p:nvPr/>
        </p:nvSpPr>
        <p:spPr>
          <a:xfrm>
            <a:off x="11040441" y="3708205"/>
            <a:ext cx="1518267" cy="75362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ACCS</a:t>
            </a:r>
            <a:endParaRPr lang="en-US" dirty="0">
              <a:solidFill>
                <a:schemeClr val="accent3"/>
              </a:solidFill>
            </a:endParaRPr>
          </a:p>
        </p:txBody>
      </p:sp>
      <p:cxnSp>
        <p:nvCxnSpPr>
          <p:cNvPr id="14" name="Elbow Connector 13"/>
          <p:cNvCxnSpPr>
            <a:stCxn id="5" idx="0"/>
          </p:cNvCxnSpPr>
          <p:nvPr/>
        </p:nvCxnSpPr>
        <p:spPr>
          <a:xfrm rot="5400000" flipH="1" flipV="1">
            <a:off x="9618585" y="4241340"/>
            <a:ext cx="1407431" cy="143628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13" idx="0"/>
          </p:cNvCxnSpPr>
          <p:nvPr/>
        </p:nvCxnSpPr>
        <p:spPr>
          <a:xfrm rot="16200000" flipV="1">
            <a:off x="10695771" y="2604401"/>
            <a:ext cx="1317811" cy="889798"/>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17" name="Picture 2" descr="https://pbs.twimg.com/profile_images/656652222512521216/kj3zG0jH.png"/>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33618" y="8322364"/>
            <a:ext cx="538301" cy="538301"/>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7"/>
          <p:cNvSpPr/>
          <p:nvPr/>
        </p:nvSpPr>
        <p:spPr>
          <a:xfrm>
            <a:off x="10492798" y="9152156"/>
            <a:ext cx="1435554" cy="67060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2000" dirty="0"/>
              <a:t>MAX</a:t>
            </a:r>
            <a:endParaRPr lang="en-US" sz="2000" dirty="0"/>
          </a:p>
        </p:txBody>
      </p:sp>
      <p:sp>
        <p:nvSpPr>
          <p:cNvPr id="19" name="Rounded Rectangle 18"/>
          <p:cNvSpPr/>
          <p:nvPr/>
        </p:nvSpPr>
        <p:spPr>
          <a:xfrm>
            <a:off x="8332046" y="6977176"/>
            <a:ext cx="1268828" cy="7324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API P</a:t>
            </a:r>
            <a:endParaRPr lang="en-US" dirty="0">
              <a:solidFill>
                <a:schemeClr val="accent3"/>
              </a:solidFill>
            </a:endParaRPr>
          </a:p>
        </p:txBody>
      </p:sp>
      <p:cxnSp>
        <p:nvCxnSpPr>
          <p:cNvPr id="20" name="Elbow Connector 19"/>
          <p:cNvCxnSpPr>
            <a:stCxn id="18" idx="0"/>
          </p:cNvCxnSpPr>
          <p:nvPr/>
        </p:nvCxnSpPr>
        <p:spPr>
          <a:xfrm rot="16200000" flipV="1">
            <a:off x="10422042" y="8363622"/>
            <a:ext cx="1219550" cy="357517"/>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30"/>
          <p:cNvCxnSpPr>
            <a:stCxn id="8" idx="1"/>
            <a:endCxn id="19" idx="3"/>
          </p:cNvCxnSpPr>
          <p:nvPr/>
        </p:nvCxnSpPr>
        <p:spPr>
          <a:xfrm rot="10800000">
            <a:off x="9600874" y="7343380"/>
            <a:ext cx="725014" cy="262611"/>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a:xfrm>
            <a:off x="10483764" y="4973261"/>
            <a:ext cx="1113353" cy="72159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Event Hub</a:t>
            </a:r>
            <a:endParaRPr lang="en-US" dirty="0">
              <a:solidFill>
                <a:schemeClr val="accent3"/>
              </a:solidFill>
            </a:endParaRPr>
          </a:p>
        </p:txBody>
      </p:sp>
      <p:sp>
        <p:nvSpPr>
          <p:cNvPr id="33" name="Lightning Bolt 32"/>
          <p:cNvSpPr/>
          <p:nvPr/>
        </p:nvSpPr>
        <p:spPr>
          <a:xfrm>
            <a:off x="11048297" y="4551966"/>
            <a:ext cx="300610" cy="55689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Lightning Bolt 33"/>
          <p:cNvSpPr/>
          <p:nvPr/>
        </p:nvSpPr>
        <p:spPr>
          <a:xfrm>
            <a:off x="5849015" y="8149673"/>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2" descr="https://encrypted-tbn2.gstatic.com/images?q=tbn:ANd9GcT7x2m3qGKGEF2a7LCVtO5_AhdTN9T-0HrL_I3nMS1SAmF4NV4qd6wdpG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08355" y="4715220"/>
            <a:ext cx="914661" cy="693113"/>
          </a:xfrm>
          <a:prstGeom prst="rect">
            <a:avLst/>
          </a:prstGeom>
          <a:noFill/>
          <a:extLst>
            <a:ext uri="{909E8E84-426E-40DD-AFC4-6F175D3DCCD1}">
              <a14:hiddenFill xmlns:a14="http://schemas.microsoft.com/office/drawing/2010/main">
                <a:solidFill>
                  <a:srgbClr val="FFFFFF"/>
                </a:solidFill>
              </a14:hiddenFill>
            </a:ext>
          </a:extLst>
        </p:spPr>
      </p:pic>
      <p:sp>
        <p:nvSpPr>
          <p:cNvPr id="37" name="Rounded Rectangle 36"/>
          <p:cNvSpPr/>
          <p:nvPr/>
        </p:nvSpPr>
        <p:spPr>
          <a:xfrm>
            <a:off x="6549033" y="6337377"/>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ADF on JCS</a:t>
            </a:r>
            <a:endParaRPr lang="en-US" dirty="0"/>
          </a:p>
        </p:txBody>
      </p:sp>
      <p:cxnSp>
        <p:nvCxnSpPr>
          <p:cNvPr id="42" name="Elbow Connector 41"/>
          <p:cNvCxnSpPr>
            <a:stCxn id="13" idx="1"/>
            <a:endCxn id="61" idx="3"/>
          </p:cNvCxnSpPr>
          <p:nvPr/>
        </p:nvCxnSpPr>
        <p:spPr>
          <a:xfrm rot="10800000">
            <a:off x="10412305" y="3039288"/>
            <a:ext cx="628136" cy="1045729"/>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Elbow Connector 43"/>
          <p:cNvCxnSpPr>
            <a:endCxn id="36" idx="1"/>
          </p:cNvCxnSpPr>
          <p:nvPr/>
        </p:nvCxnSpPr>
        <p:spPr>
          <a:xfrm flipV="1">
            <a:off x="10385438" y="5061777"/>
            <a:ext cx="2722917" cy="847309"/>
          </a:xfrm>
          <a:prstGeom prst="bentConnector3">
            <a:avLst>
              <a:gd name="adj1" fmla="val 6903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37" idx="0"/>
            <a:endCxn id="6" idx="2"/>
          </p:cNvCxnSpPr>
          <p:nvPr/>
        </p:nvCxnSpPr>
        <p:spPr>
          <a:xfrm rot="16200000" flipV="1">
            <a:off x="6391107" y="5420316"/>
            <a:ext cx="1816080" cy="18041"/>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6" name="Right Arrow 45"/>
          <p:cNvSpPr/>
          <p:nvPr/>
        </p:nvSpPr>
        <p:spPr>
          <a:xfrm>
            <a:off x="6110062" y="808309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47"/>
          <p:cNvSpPr/>
          <p:nvPr/>
        </p:nvSpPr>
        <p:spPr>
          <a:xfrm>
            <a:off x="10844316" y="458646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Elbow Connector 48"/>
          <p:cNvCxnSpPr>
            <a:stCxn id="32" idx="3"/>
            <a:endCxn id="13" idx="2"/>
          </p:cNvCxnSpPr>
          <p:nvPr/>
        </p:nvCxnSpPr>
        <p:spPr>
          <a:xfrm flipV="1">
            <a:off x="11597117" y="4461826"/>
            <a:ext cx="202458" cy="87223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Elbow Connector 49"/>
          <p:cNvCxnSpPr/>
          <p:nvPr/>
        </p:nvCxnSpPr>
        <p:spPr>
          <a:xfrm rot="16200000" flipV="1">
            <a:off x="6391107" y="5420316"/>
            <a:ext cx="1816080" cy="18041"/>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62" idx="2"/>
          </p:cNvCxnSpPr>
          <p:nvPr/>
        </p:nvCxnSpPr>
        <p:spPr>
          <a:xfrm rot="5400000">
            <a:off x="7004720" y="3477592"/>
            <a:ext cx="575490" cy="4676"/>
          </a:xfrm>
          <a:prstGeom prst="bentConnector3">
            <a:avLst>
              <a:gd name="adj1" fmla="val 50000"/>
            </a:avLst>
          </a:prstGeom>
          <a:ln w="38100">
            <a:solidFill>
              <a:srgbClr val="FF9933"/>
            </a:solidFill>
            <a:tailEnd type="arrow"/>
          </a:ln>
        </p:spPr>
        <p:style>
          <a:lnRef idx="1">
            <a:schemeClr val="accent1"/>
          </a:lnRef>
          <a:fillRef idx="0">
            <a:schemeClr val="accent1"/>
          </a:fillRef>
          <a:effectRef idx="0">
            <a:schemeClr val="accent1"/>
          </a:effectRef>
          <a:fontRef idx="minor">
            <a:schemeClr val="tx1"/>
          </a:fontRef>
        </p:style>
      </p:cxnSp>
      <p:sp>
        <p:nvSpPr>
          <p:cNvPr id="59" name="Rounded Rectangle 58"/>
          <p:cNvSpPr/>
          <p:nvPr/>
        </p:nvSpPr>
        <p:spPr>
          <a:xfrm>
            <a:off x="4031491" y="6858554"/>
            <a:ext cx="2208303" cy="969649"/>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2000" dirty="0"/>
              <a:t>Visual Builder Cloud Service</a:t>
            </a:r>
            <a:endParaRPr lang="en-US" sz="2000" dirty="0"/>
          </a:p>
        </p:txBody>
      </p:sp>
      <p:cxnSp>
        <p:nvCxnSpPr>
          <p:cNvPr id="60" name="Elbow Connector 59"/>
          <p:cNvCxnSpPr/>
          <p:nvPr/>
        </p:nvCxnSpPr>
        <p:spPr>
          <a:xfrm flipV="1">
            <a:off x="6267275" y="7556739"/>
            <a:ext cx="2064771" cy="193691"/>
          </a:xfrm>
          <a:prstGeom prst="bentConnector3">
            <a:avLst/>
          </a:prstGeom>
          <a:ln w="38100">
            <a:solidFill>
              <a:srgbClr val="FF9933"/>
            </a:solidFill>
            <a:tailEnd type="arrow"/>
          </a:ln>
        </p:spPr>
        <p:style>
          <a:lnRef idx="1">
            <a:schemeClr val="accent1"/>
          </a:lnRef>
          <a:fillRef idx="0">
            <a:schemeClr val="accent1"/>
          </a:fillRef>
          <a:effectRef idx="0">
            <a:schemeClr val="accent1"/>
          </a:effectRef>
          <a:fontRef idx="minor">
            <a:schemeClr val="tx1"/>
          </a:fontRef>
        </p:style>
      </p:cxnSp>
      <p:sp>
        <p:nvSpPr>
          <p:cNvPr id="61" name="Rounded Rectangle 60"/>
          <p:cNvSpPr/>
          <p:nvPr/>
        </p:nvSpPr>
        <p:spPr>
          <a:xfrm>
            <a:off x="8778678" y="2661604"/>
            <a:ext cx="1633627" cy="7553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2000" dirty="0">
                <a:solidFill>
                  <a:schemeClr val="accent3"/>
                </a:solidFill>
              </a:rPr>
              <a:t>Application Cache </a:t>
            </a:r>
            <a:endParaRPr lang="en-US" sz="2000" dirty="0">
              <a:solidFill>
                <a:schemeClr val="accent3"/>
              </a:solidFill>
            </a:endParaRPr>
          </a:p>
        </p:txBody>
      </p:sp>
      <p:sp>
        <p:nvSpPr>
          <p:cNvPr id="62" name="Rounded Rectangle 61"/>
          <p:cNvSpPr/>
          <p:nvPr/>
        </p:nvSpPr>
        <p:spPr>
          <a:xfrm>
            <a:off x="6110063" y="2379128"/>
            <a:ext cx="2369480" cy="8130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2000" dirty="0"/>
              <a:t>Data </a:t>
            </a:r>
            <a:r>
              <a:rPr lang="nl-NL" sz="2000" dirty="0" err="1" smtClean="0"/>
              <a:t>Visualization</a:t>
            </a:r>
            <a:endParaRPr lang="en-US" sz="2000" dirty="0"/>
          </a:p>
        </p:txBody>
      </p:sp>
      <p:sp>
        <p:nvSpPr>
          <p:cNvPr id="65" name="Rounded Rectangle 64"/>
          <p:cNvSpPr/>
          <p:nvPr/>
        </p:nvSpPr>
        <p:spPr>
          <a:xfrm>
            <a:off x="13142567" y="2975799"/>
            <a:ext cx="1268828" cy="7324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smtClean="0">
                <a:solidFill>
                  <a:schemeClr val="accent3"/>
                </a:solidFill>
              </a:rPr>
              <a:t>(O)SSI</a:t>
            </a:r>
            <a:endParaRPr lang="en-US" dirty="0">
              <a:solidFill>
                <a:schemeClr val="accent3"/>
              </a:solidFill>
            </a:endParaRPr>
          </a:p>
        </p:txBody>
      </p:sp>
      <p:cxnSp>
        <p:nvCxnSpPr>
          <p:cNvPr id="66" name="Elbow Connector 65"/>
          <p:cNvCxnSpPr>
            <a:endCxn id="65" idx="2"/>
          </p:cNvCxnSpPr>
          <p:nvPr/>
        </p:nvCxnSpPr>
        <p:spPr>
          <a:xfrm rot="5400000" flipH="1" flipV="1">
            <a:off x="13167826" y="4106066"/>
            <a:ext cx="1007015" cy="211295"/>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65" idx="0"/>
          </p:cNvCxnSpPr>
          <p:nvPr/>
        </p:nvCxnSpPr>
        <p:spPr>
          <a:xfrm rot="5400000" flipH="1" flipV="1">
            <a:off x="13626459" y="2612165"/>
            <a:ext cx="514157" cy="213113"/>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68" name="Picture 2" descr="Image result for google sheets ic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3272998" y="1477447"/>
            <a:ext cx="1001686" cy="100168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Related image"/>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21543" y="1024167"/>
            <a:ext cx="783302" cy="78330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8" descr="Image result for google calendar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019107" y="843460"/>
            <a:ext cx="864430" cy="864430"/>
          </a:xfrm>
          <a:prstGeom prst="rect">
            <a:avLst/>
          </a:prstGeom>
          <a:noFill/>
          <a:extLst>
            <a:ext uri="{909E8E84-426E-40DD-AFC4-6F175D3DCCD1}">
              <a14:hiddenFill xmlns:a14="http://schemas.microsoft.com/office/drawing/2010/main">
                <a:solidFill>
                  <a:srgbClr val="FFFFFF"/>
                </a:solidFill>
              </a14:hiddenFill>
            </a:ext>
          </a:extLst>
        </p:spPr>
      </p:pic>
      <p:sp>
        <p:nvSpPr>
          <p:cNvPr id="71" name="Cloud 70"/>
          <p:cNvSpPr/>
          <p:nvPr/>
        </p:nvSpPr>
        <p:spPr>
          <a:xfrm>
            <a:off x="8192104" y="1130955"/>
            <a:ext cx="5271540" cy="119668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72" name="Picture 2" descr="https://i.kinja-img.com/gawker-media/image/upload/s--orhKhzhJ--/c_fill,fl_progressive,g_north,h_358,q_80,w_636/18iwgcfj83c3gpng.pn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02185" y="1001641"/>
            <a:ext cx="2037708" cy="114701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Image result for itunes logo"/>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02185" y="1575147"/>
            <a:ext cx="1523244" cy="80039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Image result for wikipedia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49719" y="1362791"/>
            <a:ext cx="829263" cy="952304"/>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4" descr="Image result for musicbrainz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937096" y="1190326"/>
            <a:ext cx="1059667" cy="74737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6" descr="https://www.programmableweb.com/sites/default/files/styles/article_profile_150x150/public/musicgraph-logo.png?itok=t15MR9Hm"/>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18354" y="1783648"/>
            <a:ext cx="1026997" cy="308100"/>
          </a:xfrm>
          <a:prstGeom prst="rect">
            <a:avLst/>
          </a:prstGeom>
          <a:noFill/>
          <a:extLst>
            <a:ext uri="{909E8E84-426E-40DD-AFC4-6F175D3DCCD1}">
              <a14:hiddenFill xmlns:a14="http://schemas.microsoft.com/office/drawing/2010/main">
                <a:solidFill>
                  <a:srgbClr val="FFFFFF"/>
                </a:solidFill>
              </a14:hiddenFill>
            </a:ext>
          </a:extLst>
        </p:spPr>
      </p:pic>
      <p:sp>
        <p:nvSpPr>
          <p:cNvPr id="77" name="Flowchart: Magnetic Disk 76"/>
          <p:cNvSpPr/>
          <p:nvPr/>
        </p:nvSpPr>
        <p:spPr>
          <a:xfrm>
            <a:off x="4211782" y="7709581"/>
            <a:ext cx="540327" cy="373518"/>
          </a:xfrm>
          <a:prstGeom prst="flowChartMagneticDisk">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78" name="Picture 4" descr="Image result for like imag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068587" y="3116312"/>
            <a:ext cx="339951" cy="291168"/>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4" descr="Image result for like image"/>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333156" y="5408333"/>
            <a:ext cx="317900" cy="27228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descr="Image result for like image"/>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224978" y="8331485"/>
            <a:ext cx="339951" cy="291168"/>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Elbow Connector 82"/>
          <p:cNvCxnSpPr/>
          <p:nvPr/>
        </p:nvCxnSpPr>
        <p:spPr>
          <a:xfrm rot="5400000" flipH="1" flipV="1">
            <a:off x="9374723" y="4302944"/>
            <a:ext cx="2515350" cy="2833115"/>
          </a:xfrm>
          <a:prstGeom prst="bentConnector3">
            <a:avLst>
              <a:gd name="adj1" fmla="val 6487"/>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0672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Triggering artist proposal approval from physical things or social media</a:t>
            </a:r>
            <a:endParaRPr lang="nl-NL" dirty="0"/>
          </a:p>
        </p:txBody>
      </p:sp>
      <p:sp>
        <p:nvSpPr>
          <p:cNvPr id="3" name="Text Placeholder 2"/>
          <p:cNvSpPr>
            <a:spLocks noGrp="1"/>
          </p:cNvSpPr>
          <p:nvPr>
            <p:ph type="body" sz="quarter" idx="10"/>
          </p:nvPr>
        </p:nvSpPr>
        <p:spPr/>
        <p:txBody>
          <a:bodyPr/>
          <a:lstStyle/>
          <a:p>
            <a:r>
              <a:rPr lang="en-US" dirty="0" smtClean="0"/>
              <a:t>@</a:t>
            </a:r>
            <a:r>
              <a:rPr lang="en-US" dirty="0" err="1" smtClean="0"/>
              <a:t>Danilo</a:t>
            </a:r>
            <a:endParaRPr lang="en-US" dirty="0" smtClean="0"/>
          </a:p>
          <a:p>
            <a:r>
              <a:rPr lang="en-US" dirty="0" smtClean="0"/>
              <a:t>Screenshot </a:t>
            </a:r>
            <a:r>
              <a:rPr lang="en-US" dirty="0" err="1" smtClean="0"/>
              <a:t>IoT</a:t>
            </a:r>
            <a:endParaRPr lang="nl-NL" dirty="0"/>
          </a:p>
          <a:p>
            <a:pPr lvl="1"/>
            <a:r>
              <a:rPr lang="en-US" sz="3200" dirty="0" smtClean="0"/>
              <a:t>messages/stream </a:t>
            </a:r>
            <a:r>
              <a:rPr lang="en-US" sz="3200" dirty="0"/>
              <a:t>analysis on </a:t>
            </a:r>
            <a:r>
              <a:rPr lang="en-US" sz="3200" dirty="0" err="1"/>
              <a:t>IoT</a:t>
            </a:r>
            <a:r>
              <a:rPr lang="en-US" sz="3200" dirty="0"/>
              <a:t> = specifically for new artist</a:t>
            </a:r>
            <a:endParaRPr lang="nl-NL" sz="3200" dirty="0"/>
          </a:p>
          <a:p>
            <a:r>
              <a:rPr lang="en-US" dirty="0" smtClean="0"/>
              <a:t>Demo:</a:t>
            </a:r>
          </a:p>
          <a:p>
            <a:pPr lvl="1"/>
            <a:r>
              <a:rPr lang="en-US" sz="3200" dirty="0" smtClean="0"/>
              <a:t>Show </a:t>
            </a:r>
            <a:r>
              <a:rPr lang="en-US" sz="3200" dirty="0"/>
              <a:t>messages/stream analysis on </a:t>
            </a:r>
            <a:r>
              <a:rPr lang="en-US" sz="3200" dirty="0" err="1"/>
              <a:t>IoT</a:t>
            </a:r>
            <a:r>
              <a:rPr lang="en-US" sz="3200" dirty="0"/>
              <a:t> = specifically for new artist</a:t>
            </a:r>
            <a:endParaRPr lang="nl-NL" sz="3200" dirty="0"/>
          </a:p>
          <a:p>
            <a:pPr lvl="1"/>
            <a:endParaRPr lang="nl-NL" dirty="0"/>
          </a:p>
        </p:txBody>
      </p:sp>
    </p:spTree>
    <p:extLst>
      <p:ext uri="{BB962C8B-B14F-4D97-AF65-F5344CB8AC3E}">
        <p14:creationId xmlns:p14="http://schemas.microsoft.com/office/powerpoint/2010/main" val="31123019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p:cNvPicPr>
            <a:picLocks noChangeAspect="1"/>
          </p:cNvPicPr>
          <p:nvPr/>
        </p:nvPicPr>
        <p:blipFill>
          <a:blip r:embed="rId3"/>
          <a:stretch>
            <a:fillRect/>
          </a:stretch>
        </p:blipFill>
        <p:spPr>
          <a:xfrm>
            <a:off x="2623811" y="4772089"/>
            <a:ext cx="6400800" cy="2349500"/>
          </a:xfrm>
          <a:prstGeom prst="rect">
            <a:avLst/>
          </a:prstGeom>
        </p:spPr>
      </p:pic>
      <p:sp>
        <p:nvSpPr>
          <p:cNvPr id="2" name="Title 1"/>
          <p:cNvSpPr>
            <a:spLocks noGrp="1"/>
          </p:cNvSpPr>
          <p:nvPr>
            <p:ph type="title"/>
          </p:nvPr>
        </p:nvSpPr>
        <p:spPr>
          <a:xfrm>
            <a:off x="977770" y="843460"/>
            <a:ext cx="15218193" cy="1346288"/>
          </a:xfrm>
        </p:spPr>
        <p:txBody>
          <a:bodyPr/>
          <a:lstStyle/>
          <a:p>
            <a:r>
              <a:rPr lang="en-US" dirty="0" smtClean="0"/>
              <a:t>The man in the middle - hooking up IOT, process cloud and back office  Database</a:t>
            </a:r>
            <a:endParaRPr lang="nl-NL" dirty="0"/>
          </a:p>
        </p:txBody>
      </p:sp>
      <p:sp>
        <p:nvSpPr>
          <p:cNvPr id="25" name="Rectangle 24"/>
          <p:cNvSpPr/>
          <p:nvPr/>
        </p:nvSpPr>
        <p:spPr>
          <a:xfrm>
            <a:off x="7684851" y="4674814"/>
            <a:ext cx="1339760" cy="2115090"/>
          </a:xfrm>
          <a:prstGeom prst="rect">
            <a:avLst/>
          </a:prstGeom>
          <a:noFill/>
          <a:ln w="508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3774333" y="4752633"/>
            <a:ext cx="1828800" cy="2368955"/>
          </a:xfrm>
          <a:prstGeom prst="rect">
            <a:avLst/>
          </a:prstGeom>
          <a:noFill/>
          <a:ln w="508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7" name="Picture 26"/>
          <p:cNvPicPr>
            <a:picLocks noChangeAspect="1"/>
          </p:cNvPicPr>
          <p:nvPr/>
        </p:nvPicPr>
        <p:blipFill>
          <a:blip r:embed="rId4"/>
          <a:stretch>
            <a:fillRect/>
          </a:stretch>
        </p:blipFill>
        <p:spPr>
          <a:xfrm>
            <a:off x="7840494" y="6939432"/>
            <a:ext cx="7815152" cy="2669882"/>
          </a:xfrm>
          <a:prstGeom prst="rect">
            <a:avLst/>
          </a:prstGeom>
          <a:ln w="50800">
            <a:solidFill>
              <a:schemeClr val="accent4"/>
            </a:solidFill>
          </a:ln>
        </p:spPr>
      </p:pic>
      <p:pic>
        <p:nvPicPr>
          <p:cNvPr id="30" name="Picture 29"/>
          <p:cNvPicPr>
            <a:picLocks noChangeAspect="1"/>
          </p:cNvPicPr>
          <p:nvPr/>
        </p:nvPicPr>
        <p:blipFill>
          <a:blip r:embed="rId5"/>
          <a:stretch>
            <a:fillRect/>
          </a:stretch>
        </p:blipFill>
        <p:spPr>
          <a:xfrm>
            <a:off x="9288042" y="2413097"/>
            <a:ext cx="7880259" cy="3363905"/>
          </a:xfrm>
          <a:prstGeom prst="rect">
            <a:avLst/>
          </a:prstGeom>
          <a:ln w="50800">
            <a:solidFill>
              <a:schemeClr val="accent1"/>
            </a:solidFill>
          </a:ln>
        </p:spPr>
      </p:pic>
      <p:cxnSp>
        <p:nvCxnSpPr>
          <p:cNvPr id="79" name="Elbow Connector 78"/>
          <p:cNvCxnSpPr>
            <a:stCxn id="25" idx="0"/>
          </p:cNvCxnSpPr>
          <p:nvPr/>
        </p:nvCxnSpPr>
        <p:spPr>
          <a:xfrm rot="5400000" flipH="1" flipV="1">
            <a:off x="8628779" y="4015552"/>
            <a:ext cx="385214" cy="933311"/>
          </a:xfrm>
          <a:prstGeom prst="bentConnector2">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Elbow Connector 79"/>
          <p:cNvCxnSpPr>
            <a:stCxn id="26" idx="2"/>
            <a:endCxn id="27" idx="1"/>
          </p:cNvCxnSpPr>
          <p:nvPr/>
        </p:nvCxnSpPr>
        <p:spPr>
          <a:xfrm rot="16200000" flipH="1">
            <a:off x="5688221" y="6122099"/>
            <a:ext cx="1152785" cy="3151761"/>
          </a:xfrm>
          <a:prstGeom prst="bentConnector2">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a:off x="2379835" y="4752634"/>
            <a:ext cx="1339760" cy="1122868"/>
          </a:xfrm>
          <a:prstGeom prst="rect">
            <a:avLst/>
          </a:prstGeom>
          <a:noFill/>
          <a:ln w="508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6" name="Elbow Connector 85"/>
          <p:cNvCxnSpPr/>
          <p:nvPr/>
        </p:nvCxnSpPr>
        <p:spPr>
          <a:xfrm rot="16200000" flipV="1">
            <a:off x="1667690" y="4601925"/>
            <a:ext cx="747849" cy="637534"/>
          </a:xfrm>
          <a:prstGeom prst="bentConnector3">
            <a:avLst>
              <a:gd name="adj1" fmla="val 572"/>
            </a:avLst>
          </a:prstGeom>
          <a:ln w="508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97275" y="2339276"/>
            <a:ext cx="8121266" cy="2211655"/>
            <a:chOff x="1361874" y="3045782"/>
            <a:chExt cx="14922228" cy="4269418"/>
          </a:xfrm>
        </p:grpSpPr>
        <p:pic>
          <p:nvPicPr>
            <p:cNvPr id="100" name="Picture 99"/>
            <p:cNvPicPr>
              <a:picLocks noChangeAspect="1"/>
            </p:cNvPicPr>
            <p:nvPr/>
          </p:nvPicPr>
          <p:blipFill>
            <a:blip r:embed="rId6"/>
            <a:stretch>
              <a:fillRect/>
            </a:stretch>
          </p:blipFill>
          <p:spPr>
            <a:xfrm>
              <a:off x="1361874" y="3045782"/>
              <a:ext cx="14922228" cy="4269418"/>
            </a:xfrm>
            <a:prstGeom prst="rect">
              <a:avLst/>
            </a:prstGeom>
            <a:ln w="50800">
              <a:solidFill>
                <a:schemeClr val="accent5"/>
              </a:solidFill>
            </a:ln>
          </p:spPr>
        </p:pic>
        <p:pic>
          <p:nvPicPr>
            <p:cNvPr id="101" name="Picture 100"/>
            <p:cNvPicPr>
              <a:picLocks noChangeAspect="1"/>
            </p:cNvPicPr>
            <p:nvPr/>
          </p:nvPicPr>
          <p:blipFill>
            <a:blip r:embed="rId7"/>
            <a:stretch>
              <a:fillRect/>
            </a:stretch>
          </p:blipFill>
          <p:spPr>
            <a:xfrm>
              <a:off x="2605963" y="6444942"/>
              <a:ext cx="1484745" cy="484949"/>
            </a:xfrm>
            <a:prstGeom prst="rect">
              <a:avLst/>
            </a:prstGeom>
          </p:spPr>
        </p:pic>
        <p:pic>
          <p:nvPicPr>
            <p:cNvPr id="102" name="Picture 101"/>
            <p:cNvPicPr>
              <a:picLocks noChangeAspect="1"/>
            </p:cNvPicPr>
            <p:nvPr/>
          </p:nvPicPr>
          <p:blipFill>
            <a:blip r:embed="rId8"/>
            <a:stretch>
              <a:fillRect/>
            </a:stretch>
          </p:blipFill>
          <p:spPr>
            <a:xfrm>
              <a:off x="10508387" y="6349958"/>
              <a:ext cx="2234847" cy="321969"/>
            </a:xfrm>
            <a:prstGeom prst="rect">
              <a:avLst/>
            </a:prstGeom>
          </p:spPr>
        </p:pic>
      </p:grpSp>
      <p:sp>
        <p:nvSpPr>
          <p:cNvPr id="106" name="Oval 105"/>
          <p:cNvSpPr/>
          <p:nvPr/>
        </p:nvSpPr>
        <p:spPr>
          <a:xfrm>
            <a:off x="16477048" y="2515311"/>
            <a:ext cx="583660" cy="524353"/>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solidFill>
              </a:rPr>
              <a:t>2</a:t>
            </a:r>
          </a:p>
        </p:txBody>
      </p:sp>
      <p:sp>
        <p:nvSpPr>
          <p:cNvPr id="109" name="Oval 108"/>
          <p:cNvSpPr/>
          <p:nvPr/>
        </p:nvSpPr>
        <p:spPr>
          <a:xfrm>
            <a:off x="14967036" y="7047748"/>
            <a:ext cx="583660" cy="524353"/>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4"/>
                </a:solidFill>
              </a:rPr>
              <a:t>1</a:t>
            </a:r>
            <a:endParaRPr lang="en-US" dirty="0">
              <a:solidFill>
                <a:schemeClr val="accent4"/>
              </a:solidFill>
            </a:endParaRPr>
          </a:p>
        </p:txBody>
      </p:sp>
      <p:sp>
        <p:nvSpPr>
          <p:cNvPr id="110" name="Oval 109"/>
          <p:cNvSpPr/>
          <p:nvPr/>
        </p:nvSpPr>
        <p:spPr>
          <a:xfrm>
            <a:off x="7548664" y="2371903"/>
            <a:ext cx="583660" cy="524353"/>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solidFill>
              </a:rPr>
              <a:t>3</a:t>
            </a:r>
          </a:p>
        </p:txBody>
      </p:sp>
    </p:spTree>
    <p:extLst>
      <p:ext uri="{BB962C8B-B14F-4D97-AF65-F5344CB8AC3E}">
        <p14:creationId xmlns:p14="http://schemas.microsoft.com/office/powerpoint/2010/main" val="100780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8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some more cloud solution architecture</a:t>
            </a:r>
            <a:endParaRPr lang="nl-NL" dirty="0"/>
          </a:p>
        </p:txBody>
      </p:sp>
      <p:sp>
        <p:nvSpPr>
          <p:cNvPr id="4" name="Oval 3"/>
          <p:cNvSpPr/>
          <p:nvPr/>
        </p:nvSpPr>
        <p:spPr>
          <a:xfrm>
            <a:off x="1992219" y="3129392"/>
            <a:ext cx="1897833" cy="96894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smtClean="0">
                <a:solidFill>
                  <a:schemeClr val="tx2"/>
                </a:solidFill>
              </a:rPr>
              <a:t>Audience</a:t>
            </a:r>
            <a:endParaRPr lang="nl-NL" sz="1600" dirty="0" smtClean="0">
              <a:solidFill>
                <a:schemeClr val="tx2"/>
              </a:solidFill>
            </a:endParaRPr>
          </a:p>
          <a:p>
            <a:pPr algn="ctr"/>
            <a:endParaRPr lang="nl-NL" sz="1600" dirty="0">
              <a:solidFill>
                <a:schemeClr val="tx2"/>
              </a:solidFill>
            </a:endParaRPr>
          </a:p>
          <a:p>
            <a:pPr algn="ctr"/>
            <a:endParaRPr lang="nl-NL" sz="1600" dirty="0" smtClean="0">
              <a:solidFill>
                <a:schemeClr val="tx2"/>
              </a:solidFill>
            </a:endParaRPr>
          </a:p>
          <a:p>
            <a:pPr algn="ctr"/>
            <a:endParaRPr lang="en-US" sz="1600" dirty="0">
              <a:solidFill>
                <a:schemeClr val="tx2"/>
              </a:solidFill>
            </a:endParaRPr>
          </a:p>
        </p:txBody>
      </p:sp>
      <p:pic>
        <p:nvPicPr>
          <p:cNvPr id="5"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5748" y="4010511"/>
            <a:ext cx="1359313" cy="1106024"/>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6599053" y="3662286"/>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a:solidFill>
                  <a:schemeClr val="lt1"/>
                </a:solidFill>
              </a:rPr>
              <a:t>IoT</a:t>
            </a:r>
            <a:r>
              <a:rPr lang="nl-NL" dirty="0">
                <a:solidFill>
                  <a:schemeClr val="lt1"/>
                </a:solidFill>
              </a:rPr>
              <a:t> CS</a:t>
            </a:r>
            <a:endParaRPr lang="en-US" dirty="0">
              <a:solidFill>
                <a:schemeClr val="lt1"/>
              </a:solidFill>
            </a:endParaRPr>
          </a:p>
        </p:txBody>
      </p:sp>
      <p:sp>
        <p:nvSpPr>
          <p:cNvPr id="7" name="Rounded Rectangle 6"/>
          <p:cNvSpPr/>
          <p:nvPr/>
        </p:nvSpPr>
        <p:spPr>
          <a:xfrm>
            <a:off x="5469510" y="6247438"/>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solidFill>
                  <a:schemeClr val="lt1"/>
                </a:solidFill>
              </a:rPr>
              <a:t>PCS</a:t>
            </a:r>
            <a:endParaRPr lang="en-US" dirty="0">
              <a:solidFill>
                <a:schemeClr val="lt1"/>
              </a:solidFill>
            </a:endParaRPr>
          </a:p>
        </p:txBody>
      </p:sp>
      <p:sp>
        <p:nvSpPr>
          <p:cNvPr id="8" name="Rounded Rectangle 7"/>
          <p:cNvSpPr/>
          <p:nvPr/>
        </p:nvSpPr>
        <p:spPr>
          <a:xfrm>
            <a:off x="2202308" y="7648298"/>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solidFill>
                  <a:schemeClr val="lt1"/>
                </a:solidFill>
              </a:rPr>
              <a:t>Doc</a:t>
            </a:r>
            <a:r>
              <a:rPr lang="nl-NL" dirty="0" smtClean="0">
                <a:solidFill>
                  <a:schemeClr val="lt1"/>
                </a:solidFill>
              </a:rPr>
              <a:t> CS</a:t>
            </a:r>
            <a:endParaRPr lang="en-US" dirty="0">
              <a:solidFill>
                <a:schemeClr val="lt1"/>
              </a:solidFill>
            </a:endParaRPr>
          </a:p>
        </p:txBody>
      </p:sp>
      <p:sp>
        <p:nvSpPr>
          <p:cNvPr id="9" name="Rounded Rectangle 8">
            <a:hlinkClick r:id="rId3"/>
          </p:cNvPr>
          <p:cNvSpPr/>
          <p:nvPr/>
        </p:nvSpPr>
        <p:spPr>
          <a:xfrm>
            <a:off x="11726773" y="5797101"/>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SOA CS</a:t>
            </a:r>
            <a:endParaRPr lang="en-US" dirty="0"/>
          </a:p>
        </p:txBody>
      </p:sp>
      <p:sp>
        <p:nvSpPr>
          <p:cNvPr id="10" name="Rounded Rectangle 9"/>
          <p:cNvSpPr/>
          <p:nvPr/>
        </p:nvSpPr>
        <p:spPr>
          <a:xfrm>
            <a:off x="9412739" y="3901582"/>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t>DBaaS</a:t>
            </a:r>
            <a:endParaRPr lang="en-US" dirty="0"/>
          </a:p>
        </p:txBody>
      </p:sp>
      <p:cxnSp>
        <p:nvCxnSpPr>
          <p:cNvPr id="11" name="Elbow Connector 10"/>
          <p:cNvCxnSpPr>
            <a:stCxn id="27" idx="2"/>
            <a:endCxn id="8" idx="0"/>
          </p:cNvCxnSpPr>
          <p:nvPr/>
        </p:nvCxnSpPr>
        <p:spPr>
          <a:xfrm rot="16200000" flipH="1">
            <a:off x="2538933" y="7225788"/>
            <a:ext cx="751243" cy="93776"/>
          </a:xfrm>
          <a:prstGeom prst="bentConnector3">
            <a:avLst>
              <a:gd name="adj1" fmla="val 50000"/>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2" name="Elbow Connector 11"/>
          <p:cNvCxnSpPr>
            <a:stCxn id="7" idx="3"/>
            <a:endCxn id="25" idx="2"/>
          </p:cNvCxnSpPr>
          <p:nvPr/>
        </p:nvCxnSpPr>
        <p:spPr>
          <a:xfrm flipV="1">
            <a:off x="6987777" y="6042992"/>
            <a:ext cx="1919098" cy="581257"/>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015140" y="4150538"/>
            <a:ext cx="576064" cy="4782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303172" y="4072750"/>
            <a:ext cx="432048" cy="304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5" idx="0"/>
          </p:cNvCxnSpPr>
          <p:nvPr/>
        </p:nvCxnSpPr>
        <p:spPr>
          <a:xfrm>
            <a:off x="3447188" y="3899804"/>
            <a:ext cx="918217" cy="1107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5" idx="3"/>
            <a:endCxn id="6" idx="1"/>
          </p:cNvCxnSpPr>
          <p:nvPr/>
        </p:nvCxnSpPr>
        <p:spPr>
          <a:xfrm flipV="1">
            <a:off x="5045061" y="4039097"/>
            <a:ext cx="1553992" cy="524426"/>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Elbow Connector 18"/>
          <p:cNvCxnSpPr>
            <a:endCxn id="10" idx="3"/>
          </p:cNvCxnSpPr>
          <p:nvPr/>
        </p:nvCxnSpPr>
        <p:spPr>
          <a:xfrm rot="16200000" flipV="1">
            <a:off x="10741129" y="4468271"/>
            <a:ext cx="1504073" cy="1124318"/>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4641265" y="7971799"/>
            <a:ext cx="2305166"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solidFill>
                  <a:schemeClr val="lt1"/>
                </a:solidFill>
              </a:rPr>
              <a:t>Conversations</a:t>
            </a:r>
            <a:r>
              <a:rPr lang="nl-NL" dirty="0" smtClean="0">
                <a:solidFill>
                  <a:schemeClr val="lt1"/>
                </a:solidFill>
              </a:rPr>
              <a:t/>
            </a:r>
            <a:br>
              <a:rPr lang="nl-NL" dirty="0" smtClean="0">
                <a:solidFill>
                  <a:schemeClr val="lt1"/>
                </a:solidFill>
              </a:rPr>
            </a:br>
            <a:r>
              <a:rPr lang="nl-NL" dirty="0" smtClean="0">
                <a:solidFill>
                  <a:schemeClr val="lt1"/>
                </a:solidFill>
              </a:rPr>
              <a:t>(OSN)</a:t>
            </a:r>
            <a:endParaRPr lang="en-US" dirty="0">
              <a:solidFill>
                <a:schemeClr val="lt1"/>
              </a:solidFill>
            </a:endParaRPr>
          </a:p>
        </p:txBody>
      </p:sp>
      <p:cxnSp>
        <p:nvCxnSpPr>
          <p:cNvPr id="21" name="Elbow Connector 20"/>
          <p:cNvCxnSpPr>
            <a:stCxn id="7" idx="2"/>
            <a:endCxn id="20" idx="0"/>
          </p:cNvCxnSpPr>
          <p:nvPr/>
        </p:nvCxnSpPr>
        <p:spPr>
          <a:xfrm rot="5400000">
            <a:off x="5525876" y="7269031"/>
            <a:ext cx="970740" cy="434796"/>
          </a:xfrm>
          <a:prstGeom prst="bentConnector3">
            <a:avLst>
              <a:gd name="adj1" fmla="val 50000"/>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2" name="Rounded Rectangle 21"/>
          <p:cNvSpPr/>
          <p:nvPr/>
        </p:nvSpPr>
        <p:spPr>
          <a:xfrm>
            <a:off x="4140334" y="2595548"/>
            <a:ext cx="1805839" cy="891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smtClean="0"/>
              <a:t>Real “</a:t>
            </a:r>
            <a:r>
              <a:rPr lang="nl-NL" sz="1400" dirty="0" err="1" smtClean="0"/>
              <a:t>Things</a:t>
            </a:r>
            <a:r>
              <a:rPr lang="nl-NL" sz="1400" dirty="0" smtClean="0"/>
              <a:t>” (Pis, </a:t>
            </a:r>
            <a:r>
              <a:rPr lang="nl-NL" sz="1400" dirty="0" err="1" smtClean="0"/>
              <a:t>Arduino’s</a:t>
            </a:r>
            <a:r>
              <a:rPr lang="nl-NL" sz="1400" dirty="0" smtClean="0"/>
              <a:t>, …)</a:t>
            </a:r>
            <a:endParaRPr lang="en-US" sz="1400" dirty="0"/>
          </a:p>
        </p:txBody>
      </p:sp>
      <p:cxnSp>
        <p:nvCxnSpPr>
          <p:cNvPr id="23" name="Elbow Connector 22"/>
          <p:cNvCxnSpPr>
            <a:stCxn id="22" idx="3"/>
            <a:endCxn id="6" idx="0"/>
          </p:cNvCxnSpPr>
          <p:nvPr/>
        </p:nvCxnSpPr>
        <p:spPr>
          <a:xfrm>
            <a:off x="5946173" y="3041084"/>
            <a:ext cx="1412014" cy="621202"/>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25" idx="1"/>
          </p:cNvCxnSpPr>
          <p:nvPr/>
        </p:nvCxnSpPr>
        <p:spPr>
          <a:xfrm rot="10800000">
            <a:off x="4795059" y="4849126"/>
            <a:ext cx="3352682" cy="75757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 name="Rounded Rectangle 24">
            <a:hlinkClick r:id="rId4"/>
          </p:cNvPr>
          <p:cNvSpPr/>
          <p:nvPr/>
        </p:nvSpPr>
        <p:spPr>
          <a:xfrm>
            <a:off x="8147741" y="5170400"/>
            <a:ext cx="1518267" cy="8725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ICS</a:t>
            </a:r>
            <a:endParaRPr lang="en-US" dirty="0"/>
          </a:p>
        </p:txBody>
      </p:sp>
      <p:sp>
        <p:nvSpPr>
          <p:cNvPr id="27" name="Rounded Rectangle 26"/>
          <p:cNvSpPr/>
          <p:nvPr/>
        </p:nvSpPr>
        <p:spPr>
          <a:xfrm>
            <a:off x="1942026" y="6143434"/>
            <a:ext cx="1851279"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solidFill>
                  <a:schemeClr val="lt1"/>
                </a:solidFill>
              </a:rPr>
              <a:t>Content &amp; </a:t>
            </a:r>
            <a:r>
              <a:rPr lang="nl-NL" dirty="0" err="1" smtClean="0">
                <a:solidFill>
                  <a:schemeClr val="lt1"/>
                </a:solidFill>
              </a:rPr>
              <a:t>Experience</a:t>
            </a:r>
            <a:endParaRPr lang="en-US" dirty="0">
              <a:solidFill>
                <a:schemeClr val="lt1"/>
              </a:solidFill>
            </a:endParaRPr>
          </a:p>
        </p:txBody>
      </p:sp>
      <p:cxnSp>
        <p:nvCxnSpPr>
          <p:cNvPr id="28" name="Elbow Connector 27"/>
          <p:cNvCxnSpPr>
            <a:stCxn id="7" idx="1"/>
          </p:cNvCxnSpPr>
          <p:nvPr/>
        </p:nvCxnSpPr>
        <p:spPr>
          <a:xfrm rot="10800000">
            <a:off x="3813022" y="6501139"/>
            <a:ext cx="1656488" cy="123110"/>
          </a:xfrm>
          <a:prstGeom prst="bentConnector3">
            <a:avLst>
              <a:gd name="adj1" fmla="val 50000"/>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Elbow Connector 28"/>
          <p:cNvCxnSpPr>
            <a:stCxn id="4" idx="0"/>
            <a:endCxn id="22" idx="1"/>
          </p:cNvCxnSpPr>
          <p:nvPr/>
        </p:nvCxnSpPr>
        <p:spPr>
          <a:xfrm rot="5400000" flipH="1" flipV="1">
            <a:off x="3496581" y="2485639"/>
            <a:ext cx="88308" cy="119919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pic>
        <p:nvPicPr>
          <p:cNvPr id="40" name="Picture 2" descr="http://all4desktop.com/data_images/original/4240423-people.jp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07101" y="3326091"/>
            <a:ext cx="1148873" cy="792379"/>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Elbow Connector 45"/>
          <p:cNvCxnSpPr>
            <a:stCxn id="6" idx="3"/>
            <a:endCxn id="25" idx="0"/>
          </p:cNvCxnSpPr>
          <p:nvPr/>
        </p:nvCxnSpPr>
        <p:spPr>
          <a:xfrm>
            <a:off x="8117320" y="4039097"/>
            <a:ext cx="789555" cy="1131303"/>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3735220" y="6987923"/>
            <a:ext cx="1734290" cy="813277"/>
          </a:xfrm>
          <a:prstGeom prst="straightConnector1">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48" name="Elbow Connector 47"/>
          <p:cNvCxnSpPr>
            <a:endCxn id="7" idx="0"/>
          </p:cNvCxnSpPr>
          <p:nvPr/>
        </p:nvCxnSpPr>
        <p:spPr>
          <a:xfrm rot="10800000" flipV="1">
            <a:off x="6228644" y="5782466"/>
            <a:ext cx="1919098" cy="46497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2" name="Elbow Connector 51"/>
          <p:cNvCxnSpPr/>
          <p:nvPr/>
        </p:nvCxnSpPr>
        <p:spPr>
          <a:xfrm rot="10800000">
            <a:off x="4795059" y="4849126"/>
            <a:ext cx="3352682" cy="75757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Elbow Connector 52"/>
          <p:cNvCxnSpPr/>
          <p:nvPr/>
        </p:nvCxnSpPr>
        <p:spPr>
          <a:xfrm rot="10800000" flipV="1">
            <a:off x="6228644" y="5782466"/>
            <a:ext cx="1919098" cy="46497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a:off x="9666008" y="5652416"/>
            <a:ext cx="2060765" cy="567216"/>
          </a:xfrm>
          <a:prstGeom prst="bentConnector3">
            <a:avLst>
              <a:gd name="adj1" fmla="val 7107"/>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rot="10800000">
            <a:off x="9666011" y="5454534"/>
            <a:ext cx="2118505" cy="621378"/>
          </a:xfrm>
          <a:prstGeom prst="bentConnector3">
            <a:avLst>
              <a:gd name="adj1" fmla="val 85968"/>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4935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Remember that new feature?</a:t>
            </a:r>
            <a:endParaRPr lang="nl-NL" dirty="0"/>
          </a:p>
        </p:txBody>
      </p:sp>
      <p:sp>
        <p:nvSpPr>
          <p:cNvPr id="3" name="Text Placeholder 2"/>
          <p:cNvSpPr>
            <a:spLocks noGrp="1"/>
          </p:cNvSpPr>
          <p:nvPr>
            <p:ph type="body" sz="quarter" idx="10"/>
          </p:nvPr>
        </p:nvSpPr>
        <p:spPr/>
        <p:txBody>
          <a:bodyPr/>
          <a:lstStyle/>
          <a:p>
            <a:r>
              <a:rPr lang="en-US" dirty="0" smtClean="0"/>
              <a:t>Incident created in Dev CS</a:t>
            </a:r>
          </a:p>
          <a:p>
            <a:r>
              <a:rPr lang="en-US" dirty="0" smtClean="0"/>
              <a:t>Feature implemented in JET</a:t>
            </a:r>
          </a:p>
          <a:p>
            <a:r>
              <a:rPr lang="en-US" dirty="0" smtClean="0"/>
              <a:t>New release was built and deployed from </a:t>
            </a:r>
            <a:r>
              <a:rPr lang="en-US" dirty="0" err="1" smtClean="0"/>
              <a:t>DevCS</a:t>
            </a:r>
            <a:r>
              <a:rPr lang="en-US" dirty="0" smtClean="0"/>
              <a:t> to ACCS</a:t>
            </a:r>
          </a:p>
          <a:p>
            <a:r>
              <a:rPr lang="en-US" dirty="0" smtClean="0"/>
              <a:t>Refresh the Portal application in your browser</a:t>
            </a:r>
          </a:p>
          <a:p>
            <a:pPr lvl="1"/>
            <a:r>
              <a:rPr lang="en-US" dirty="0" smtClean="0"/>
              <a:t>Et voila</a:t>
            </a:r>
          </a:p>
        </p:txBody>
      </p:sp>
    </p:spTree>
    <p:extLst>
      <p:ext uri="{BB962C8B-B14F-4D97-AF65-F5344CB8AC3E}">
        <p14:creationId xmlns:p14="http://schemas.microsoft.com/office/powerpoint/2010/main" val="548071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to end operational monitoring</a:t>
            </a:r>
            <a:endParaRPr lang="nl-NL" dirty="0"/>
          </a:p>
        </p:txBody>
      </p:sp>
      <p:sp>
        <p:nvSpPr>
          <p:cNvPr id="3" name="Text Placeholder 2"/>
          <p:cNvSpPr>
            <a:spLocks noGrp="1"/>
          </p:cNvSpPr>
          <p:nvPr>
            <p:ph type="body" sz="quarter" idx="10"/>
          </p:nvPr>
        </p:nvSpPr>
        <p:spPr/>
        <p:txBody>
          <a:bodyPr/>
          <a:lstStyle/>
          <a:p>
            <a:r>
              <a:rPr lang="en-US" dirty="0" smtClean="0"/>
              <a:t>@Lucas</a:t>
            </a:r>
          </a:p>
          <a:p>
            <a:r>
              <a:rPr lang="en-US" dirty="0" smtClean="0"/>
              <a:t>Screenshots</a:t>
            </a:r>
          </a:p>
          <a:p>
            <a:pPr lvl="1"/>
            <a:r>
              <a:rPr lang="en-US" dirty="0" smtClean="0"/>
              <a:t>Show APM for JET Portal</a:t>
            </a:r>
          </a:p>
          <a:p>
            <a:pPr lvl="1"/>
            <a:r>
              <a:rPr lang="en-US" dirty="0" smtClean="0"/>
              <a:t>Show associated server request (SOA CS to Database) to fetch details</a:t>
            </a:r>
          </a:p>
          <a:p>
            <a:pPr lvl="1"/>
            <a:r>
              <a:rPr lang="en-US" dirty="0" smtClean="0"/>
              <a:t>Show log analytics for newly added artist</a:t>
            </a:r>
          </a:p>
          <a:p>
            <a:r>
              <a:rPr lang="en-US" dirty="0" smtClean="0"/>
              <a:t>Demo:</a:t>
            </a:r>
          </a:p>
          <a:p>
            <a:pPr lvl="1"/>
            <a:r>
              <a:rPr lang="en-US" dirty="0" smtClean="0"/>
              <a:t>Demo list of recent sessions (for JET Portal)</a:t>
            </a:r>
          </a:p>
          <a:p>
            <a:pPr lvl="1"/>
            <a:r>
              <a:rPr lang="en-US" dirty="0" smtClean="0"/>
              <a:t>Show server request that created new proposal through SOA in DB</a:t>
            </a:r>
          </a:p>
          <a:p>
            <a:pPr lvl="1"/>
            <a:r>
              <a:rPr lang="en-US" dirty="0" smtClean="0"/>
              <a:t>Show Log Analytics for new artist proposal</a:t>
            </a:r>
          </a:p>
          <a:p>
            <a:pPr lvl="1"/>
            <a:r>
              <a:rPr lang="en-US" dirty="0" smtClean="0"/>
              <a:t>Mention the log agents that collect these details</a:t>
            </a:r>
            <a:endParaRPr lang="nl-NL" dirty="0"/>
          </a:p>
        </p:txBody>
      </p:sp>
    </p:spTree>
    <p:extLst>
      <p:ext uri="{BB962C8B-B14F-4D97-AF65-F5344CB8AC3E}">
        <p14:creationId xmlns:p14="http://schemas.microsoft.com/office/powerpoint/2010/main" val="26517219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5176629" cy="1346288"/>
          </a:xfrm>
        </p:spPr>
        <p:txBody>
          <a:bodyPr/>
          <a:lstStyle/>
          <a:p>
            <a:r>
              <a:rPr lang="nl-NL" dirty="0" smtClean="0"/>
              <a:t>end-</a:t>
            </a:r>
            <a:r>
              <a:rPr lang="nl-NL" dirty="0" err="1" smtClean="0"/>
              <a:t>to</a:t>
            </a:r>
            <a:r>
              <a:rPr lang="nl-NL" dirty="0" smtClean="0"/>
              <a:t>-end </a:t>
            </a:r>
            <a:r>
              <a:rPr lang="nl-NL" dirty="0" err="1"/>
              <a:t>integrated</a:t>
            </a:r>
            <a:r>
              <a:rPr lang="nl-NL" dirty="0"/>
              <a:t> flow </a:t>
            </a:r>
            <a:r>
              <a:rPr lang="nl-NL" dirty="0" err="1"/>
              <a:t>using</a:t>
            </a:r>
            <a:r>
              <a:rPr lang="nl-NL" dirty="0"/>
              <a:t> </a:t>
            </a:r>
            <a:r>
              <a:rPr lang="nl-NL" dirty="0" smtClean="0">
                <a:solidFill>
                  <a:srgbClr val="FF0000"/>
                </a:solidFill>
              </a:rPr>
              <a:t>AS MANY </a:t>
            </a:r>
            <a:r>
              <a:rPr lang="nl-NL" dirty="0" smtClean="0"/>
              <a:t>Oracle </a:t>
            </a:r>
            <a:r>
              <a:rPr lang="nl-NL" dirty="0"/>
              <a:t>PaaS Cloud </a:t>
            </a:r>
            <a:r>
              <a:rPr lang="nl-NL" dirty="0" smtClean="0"/>
              <a:t>Services </a:t>
            </a:r>
            <a:r>
              <a:rPr lang="nl-NL" dirty="0" smtClean="0">
                <a:solidFill>
                  <a:srgbClr val="FF0000"/>
                </a:solidFill>
              </a:rPr>
              <a:t>as </a:t>
            </a:r>
            <a:r>
              <a:rPr lang="nl-NL" dirty="0" err="1" smtClean="0">
                <a:solidFill>
                  <a:srgbClr val="FF0000"/>
                </a:solidFill>
              </a:rPr>
              <a:t>possible</a:t>
            </a:r>
            <a:endParaRPr lang="en-US" dirty="0">
              <a:solidFill>
                <a:srgbClr val="FF0000"/>
              </a:solidFill>
            </a:endParaRPr>
          </a:p>
        </p:txBody>
      </p:sp>
      <p:pic>
        <p:nvPicPr>
          <p:cNvPr id="1026" name="Picture 2" descr="Image result for world reco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6855" y="4640897"/>
            <a:ext cx="6096000" cy="44291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world record"/>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1330" y="2529839"/>
            <a:ext cx="9915525"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0569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Conclusion</a:t>
            </a:r>
            <a:endParaRPr lang="en-US" dirty="0"/>
          </a:p>
        </p:txBody>
      </p:sp>
      <p:sp>
        <p:nvSpPr>
          <p:cNvPr id="3" name="Text Placeholder 2"/>
          <p:cNvSpPr>
            <a:spLocks noGrp="1"/>
          </p:cNvSpPr>
          <p:nvPr>
            <p:ph type="body" sz="quarter" idx="10"/>
          </p:nvPr>
        </p:nvSpPr>
        <p:spPr/>
        <p:txBody>
          <a:bodyPr/>
          <a:lstStyle/>
          <a:p>
            <a:r>
              <a:rPr lang="nl-NL" dirty="0" err="1" smtClean="0"/>
              <a:t>What</a:t>
            </a:r>
            <a:r>
              <a:rPr lang="nl-NL" dirty="0" smtClean="0"/>
              <a:t> </a:t>
            </a:r>
            <a:r>
              <a:rPr lang="nl-NL" dirty="0" err="1" smtClean="0"/>
              <a:t>about</a:t>
            </a:r>
            <a:r>
              <a:rPr lang="nl-NL" dirty="0" smtClean="0"/>
              <a:t> </a:t>
            </a:r>
            <a:r>
              <a:rPr lang="nl-NL" dirty="0" err="1" smtClean="0"/>
              <a:t>that</a:t>
            </a:r>
            <a:r>
              <a:rPr lang="nl-NL" dirty="0" smtClean="0"/>
              <a:t> </a:t>
            </a:r>
            <a:r>
              <a:rPr lang="nl-NL" dirty="0" err="1" smtClean="0"/>
              <a:t>world</a:t>
            </a:r>
            <a:r>
              <a:rPr lang="nl-NL" dirty="0" smtClean="0"/>
              <a:t> record?</a:t>
            </a:r>
            <a:endParaRPr lang="en-US" dirty="0"/>
          </a:p>
        </p:txBody>
      </p:sp>
    </p:spTree>
    <p:extLst>
      <p:ext uri="{BB962C8B-B14F-4D97-AF65-F5344CB8AC3E}">
        <p14:creationId xmlns:p14="http://schemas.microsoft.com/office/powerpoint/2010/main" val="3465737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Rectangle 157"/>
          <p:cNvSpPr/>
          <p:nvPr/>
        </p:nvSpPr>
        <p:spPr>
          <a:xfrm>
            <a:off x="-137160" y="8572480"/>
            <a:ext cx="10530840" cy="8763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nl-NL" dirty="0" smtClean="0"/>
              <a:t>Cloud services </a:t>
            </a:r>
            <a:r>
              <a:rPr lang="nl-NL" dirty="0" err="1" smtClean="0"/>
              <a:t>architecture</a:t>
            </a:r>
            <a:r>
              <a:rPr lang="nl-NL" dirty="0" smtClean="0"/>
              <a:t>++</a:t>
            </a:r>
            <a:endParaRPr lang="en-US" dirty="0"/>
          </a:p>
        </p:txBody>
      </p:sp>
      <p:sp>
        <p:nvSpPr>
          <p:cNvPr id="5" name="Oval 4"/>
          <p:cNvSpPr/>
          <p:nvPr/>
        </p:nvSpPr>
        <p:spPr>
          <a:xfrm>
            <a:off x="1784400" y="2201138"/>
            <a:ext cx="1897833" cy="968942"/>
          </a:xfrm>
          <a:prstGeom prst="ellipse">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smtClean="0">
                <a:solidFill>
                  <a:schemeClr val="tx2"/>
                </a:solidFill>
              </a:rPr>
              <a:t>Audience</a:t>
            </a:r>
            <a:endParaRPr lang="nl-NL" sz="1600" dirty="0" smtClean="0">
              <a:solidFill>
                <a:schemeClr val="tx2"/>
              </a:solidFill>
            </a:endParaRPr>
          </a:p>
          <a:p>
            <a:pPr algn="ctr"/>
            <a:endParaRPr lang="nl-NL" sz="1600" dirty="0">
              <a:solidFill>
                <a:schemeClr val="tx2"/>
              </a:solidFill>
            </a:endParaRPr>
          </a:p>
          <a:p>
            <a:pPr algn="ctr"/>
            <a:endParaRPr lang="nl-NL" sz="1600" dirty="0" smtClean="0">
              <a:solidFill>
                <a:schemeClr val="tx2"/>
              </a:solidFill>
            </a:endParaRPr>
          </a:p>
          <a:p>
            <a:pPr algn="ctr"/>
            <a:endParaRPr lang="en-US" sz="1600" dirty="0">
              <a:solidFill>
                <a:schemeClr val="tx2"/>
              </a:solidFill>
            </a:endParaRPr>
          </a:p>
        </p:txBody>
      </p:sp>
      <p:pic>
        <p:nvPicPr>
          <p:cNvPr id="6"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77929" y="3082257"/>
            <a:ext cx="1359313" cy="1106024"/>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6391234" y="2734032"/>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a:solidFill>
                  <a:schemeClr val="lt1"/>
                </a:solidFill>
              </a:rPr>
              <a:t>IoT</a:t>
            </a:r>
            <a:r>
              <a:rPr lang="nl-NL" dirty="0">
                <a:solidFill>
                  <a:schemeClr val="lt1"/>
                </a:solidFill>
              </a:rPr>
              <a:t> CS</a:t>
            </a:r>
            <a:endParaRPr lang="en-US" dirty="0">
              <a:solidFill>
                <a:schemeClr val="lt1"/>
              </a:solidFill>
            </a:endParaRPr>
          </a:p>
        </p:txBody>
      </p:sp>
      <p:sp>
        <p:nvSpPr>
          <p:cNvPr id="8" name="Rounded Rectangle 7"/>
          <p:cNvSpPr/>
          <p:nvPr/>
        </p:nvSpPr>
        <p:spPr>
          <a:xfrm>
            <a:off x="5261691" y="5319184"/>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solidFill>
                  <a:schemeClr val="lt1"/>
                </a:solidFill>
              </a:rPr>
              <a:t>PCS</a:t>
            </a:r>
            <a:endParaRPr lang="en-US" dirty="0">
              <a:solidFill>
                <a:schemeClr val="lt1"/>
              </a:solidFill>
            </a:endParaRPr>
          </a:p>
        </p:txBody>
      </p:sp>
      <p:sp>
        <p:nvSpPr>
          <p:cNvPr id="9" name="Rounded Rectangle 8"/>
          <p:cNvSpPr/>
          <p:nvPr/>
        </p:nvSpPr>
        <p:spPr>
          <a:xfrm>
            <a:off x="1994489" y="6720044"/>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solidFill>
                  <a:schemeClr val="lt1"/>
                </a:solidFill>
              </a:rPr>
              <a:t>Doc</a:t>
            </a:r>
            <a:r>
              <a:rPr lang="nl-NL" dirty="0" smtClean="0">
                <a:solidFill>
                  <a:schemeClr val="lt1"/>
                </a:solidFill>
              </a:rPr>
              <a:t> CS</a:t>
            </a:r>
            <a:endParaRPr lang="en-US" dirty="0">
              <a:solidFill>
                <a:schemeClr val="lt1"/>
              </a:solidFill>
            </a:endParaRPr>
          </a:p>
        </p:txBody>
      </p:sp>
      <p:sp>
        <p:nvSpPr>
          <p:cNvPr id="10" name="Rounded Rectangle 9">
            <a:hlinkClick r:id="rId3"/>
          </p:cNvPr>
          <p:cNvSpPr/>
          <p:nvPr/>
        </p:nvSpPr>
        <p:spPr>
          <a:xfrm>
            <a:off x="11518954" y="4868847"/>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SOA CS</a:t>
            </a:r>
            <a:endParaRPr lang="en-US" dirty="0"/>
          </a:p>
        </p:txBody>
      </p:sp>
      <p:sp>
        <p:nvSpPr>
          <p:cNvPr id="11" name="Rounded Rectangle 10"/>
          <p:cNvSpPr/>
          <p:nvPr/>
        </p:nvSpPr>
        <p:spPr>
          <a:xfrm>
            <a:off x="9204920" y="2973328"/>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t>DBaaS</a:t>
            </a:r>
            <a:endParaRPr lang="en-US" dirty="0"/>
          </a:p>
        </p:txBody>
      </p:sp>
      <p:cxnSp>
        <p:nvCxnSpPr>
          <p:cNvPr id="12" name="Elbow Connector 11"/>
          <p:cNvCxnSpPr>
            <a:stCxn id="38" idx="2"/>
            <a:endCxn id="9" idx="0"/>
          </p:cNvCxnSpPr>
          <p:nvPr/>
        </p:nvCxnSpPr>
        <p:spPr>
          <a:xfrm rot="16200000" flipH="1">
            <a:off x="2331114" y="6297534"/>
            <a:ext cx="751243" cy="93776"/>
          </a:xfrm>
          <a:prstGeom prst="bentConnector3">
            <a:avLst>
              <a:gd name="adj1" fmla="val 50000"/>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Elbow Connector 12"/>
          <p:cNvCxnSpPr>
            <a:stCxn id="8" idx="3"/>
            <a:endCxn id="36" idx="2"/>
          </p:cNvCxnSpPr>
          <p:nvPr/>
        </p:nvCxnSpPr>
        <p:spPr>
          <a:xfrm flipV="1">
            <a:off x="6779958" y="5114738"/>
            <a:ext cx="1919098" cy="581257"/>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807321" y="3222284"/>
            <a:ext cx="576064" cy="4782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095353" y="3144496"/>
            <a:ext cx="432048" cy="3040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6" idx="0"/>
          </p:cNvCxnSpPr>
          <p:nvPr/>
        </p:nvCxnSpPr>
        <p:spPr>
          <a:xfrm>
            <a:off x="3239369" y="2971550"/>
            <a:ext cx="918217" cy="11070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6" idx="3"/>
            <a:endCxn id="7" idx="1"/>
          </p:cNvCxnSpPr>
          <p:nvPr/>
        </p:nvCxnSpPr>
        <p:spPr>
          <a:xfrm flipV="1">
            <a:off x="4837242" y="3110843"/>
            <a:ext cx="1553992" cy="524426"/>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8" name="Rounded Rectangle 17">
            <a:hlinkClick r:id="rId4"/>
          </p:cNvPr>
          <p:cNvSpPr/>
          <p:nvPr/>
        </p:nvSpPr>
        <p:spPr>
          <a:xfrm>
            <a:off x="12999816" y="6434831"/>
            <a:ext cx="2754482"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MCS</a:t>
            </a:r>
            <a:endParaRPr lang="en-US" dirty="0"/>
          </a:p>
        </p:txBody>
      </p:sp>
      <p:sp>
        <p:nvSpPr>
          <p:cNvPr id="19" name="Rounded Rectangle 18">
            <a:hlinkClick r:id="rId5"/>
          </p:cNvPr>
          <p:cNvSpPr/>
          <p:nvPr/>
        </p:nvSpPr>
        <p:spPr>
          <a:xfrm>
            <a:off x="8261222" y="7662268"/>
            <a:ext cx="3423624" cy="107660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2000" dirty="0">
                <a:solidFill>
                  <a:schemeClr val="lt1"/>
                </a:solidFill>
              </a:rPr>
              <a:t>JET on </a:t>
            </a:r>
          </a:p>
          <a:p>
            <a:pPr algn="ctr"/>
            <a:r>
              <a:rPr lang="nl-NL" sz="2000" dirty="0" err="1" smtClean="0">
                <a:solidFill>
                  <a:schemeClr val="lt1"/>
                </a:solidFill>
              </a:rPr>
              <a:t>Appplication</a:t>
            </a:r>
            <a:r>
              <a:rPr lang="nl-NL" sz="2000" dirty="0" smtClean="0">
                <a:solidFill>
                  <a:schemeClr val="lt1"/>
                </a:solidFill>
              </a:rPr>
              <a:t> Container CS</a:t>
            </a:r>
            <a:endParaRPr lang="en-US" sz="2000" dirty="0">
              <a:solidFill>
                <a:schemeClr val="lt1"/>
              </a:solidFill>
            </a:endParaRPr>
          </a:p>
        </p:txBody>
      </p:sp>
      <p:cxnSp>
        <p:nvCxnSpPr>
          <p:cNvPr id="20" name="Elbow Connector 19"/>
          <p:cNvCxnSpPr>
            <a:stCxn id="46" idx="0"/>
            <a:endCxn id="10" idx="2"/>
          </p:cNvCxnSpPr>
          <p:nvPr/>
        </p:nvCxnSpPr>
        <p:spPr>
          <a:xfrm rot="5400000" flipH="1" flipV="1">
            <a:off x="11679058" y="5583798"/>
            <a:ext cx="560360" cy="63770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9" idx="0"/>
            <a:endCxn id="46" idx="2"/>
          </p:cNvCxnSpPr>
          <p:nvPr/>
        </p:nvCxnSpPr>
        <p:spPr>
          <a:xfrm rot="5400000" flipH="1" flipV="1">
            <a:off x="10433194" y="6455074"/>
            <a:ext cx="747034" cy="1667354"/>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 name="Elbow Connector 22"/>
          <p:cNvCxnSpPr>
            <a:endCxn id="11" idx="3"/>
          </p:cNvCxnSpPr>
          <p:nvPr/>
        </p:nvCxnSpPr>
        <p:spPr>
          <a:xfrm rot="16200000" flipV="1">
            <a:off x="10533310" y="3540017"/>
            <a:ext cx="1504073" cy="1124318"/>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4" name="Rounded Rectangle 23">
            <a:hlinkClick r:id="rId6"/>
          </p:cNvPr>
          <p:cNvSpPr/>
          <p:nvPr/>
        </p:nvSpPr>
        <p:spPr>
          <a:xfrm>
            <a:off x="13714369" y="2913857"/>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ACCS or  </a:t>
            </a:r>
            <a:r>
              <a:rPr lang="nl-NL" sz="2000" dirty="0" err="1" smtClean="0"/>
              <a:t>Functions</a:t>
            </a:r>
            <a:endParaRPr lang="en-US" dirty="0"/>
          </a:p>
        </p:txBody>
      </p:sp>
      <p:cxnSp>
        <p:nvCxnSpPr>
          <p:cNvPr id="25" name="Elbow Connector 24"/>
          <p:cNvCxnSpPr>
            <a:stCxn id="10" idx="0"/>
          </p:cNvCxnSpPr>
          <p:nvPr/>
        </p:nvCxnSpPr>
        <p:spPr>
          <a:xfrm rot="5400000" flipH="1" flipV="1">
            <a:off x="12292513" y="3446992"/>
            <a:ext cx="1407431" cy="143628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4433446" y="7043545"/>
            <a:ext cx="2305166"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solidFill>
                  <a:schemeClr val="lt1"/>
                </a:solidFill>
              </a:rPr>
              <a:t>Conversations</a:t>
            </a:r>
            <a:r>
              <a:rPr lang="nl-NL" dirty="0" smtClean="0">
                <a:solidFill>
                  <a:schemeClr val="lt1"/>
                </a:solidFill>
              </a:rPr>
              <a:t/>
            </a:r>
            <a:br>
              <a:rPr lang="nl-NL" dirty="0" smtClean="0">
                <a:solidFill>
                  <a:schemeClr val="lt1"/>
                </a:solidFill>
              </a:rPr>
            </a:br>
            <a:r>
              <a:rPr lang="nl-NL" dirty="0" smtClean="0">
                <a:solidFill>
                  <a:schemeClr val="lt1"/>
                </a:solidFill>
              </a:rPr>
              <a:t>(OSN)</a:t>
            </a:r>
            <a:endParaRPr lang="en-US" dirty="0">
              <a:solidFill>
                <a:schemeClr val="lt1"/>
              </a:solidFill>
            </a:endParaRPr>
          </a:p>
        </p:txBody>
      </p:sp>
      <p:cxnSp>
        <p:nvCxnSpPr>
          <p:cNvPr id="27" name="Elbow Connector 26"/>
          <p:cNvCxnSpPr>
            <a:stCxn id="8" idx="2"/>
            <a:endCxn id="26" idx="0"/>
          </p:cNvCxnSpPr>
          <p:nvPr/>
        </p:nvCxnSpPr>
        <p:spPr>
          <a:xfrm rot="5400000">
            <a:off x="5318057" y="6340777"/>
            <a:ext cx="970740" cy="434796"/>
          </a:xfrm>
          <a:prstGeom prst="bentConnector3">
            <a:avLst>
              <a:gd name="adj1" fmla="val 50000"/>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8" name="Rounded Rectangle 27"/>
          <p:cNvSpPr/>
          <p:nvPr/>
        </p:nvSpPr>
        <p:spPr>
          <a:xfrm>
            <a:off x="3932515" y="1667294"/>
            <a:ext cx="1805839" cy="8910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smtClean="0"/>
              <a:t>Real “</a:t>
            </a:r>
            <a:r>
              <a:rPr lang="nl-NL" sz="1400" dirty="0" err="1" smtClean="0"/>
              <a:t>Things</a:t>
            </a:r>
            <a:r>
              <a:rPr lang="nl-NL" sz="1400" dirty="0" smtClean="0"/>
              <a:t>” (Pis, </a:t>
            </a:r>
            <a:r>
              <a:rPr lang="nl-NL" sz="1400" dirty="0" err="1" smtClean="0"/>
              <a:t>Arduino’s</a:t>
            </a:r>
            <a:r>
              <a:rPr lang="nl-NL" sz="1400" dirty="0" smtClean="0"/>
              <a:t>, …)</a:t>
            </a:r>
            <a:endParaRPr lang="en-US" sz="1400" dirty="0"/>
          </a:p>
        </p:txBody>
      </p:sp>
      <p:cxnSp>
        <p:nvCxnSpPr>
          <p:cNvPr id="29" name="Elbow Connector 28"/>
          <p:cNvCxnSpPr>
            <a:stCxn id="28" idx="3"/>
            <a:endCxn id="7" idx="0"/>
          </p:cNvCxnSpPr>
          <p:nvPr/>
        </p:nvCxnSpPr>
        <p:spPr>
          <a:xfrm>
            <a:off x="5738354" y="2112830"/>
            <a:ext cx="1412014" cy="621202"/>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24" idx="0"/>
          </p:cNvCxnSpPr>
          <p:nvPr/>
        </p:nvCxnSpPr>
        <p:spPr>
          <a:xfrm rot="16200000" flipV="1">
            <a:off x="13369699" y="1810053"/>
            <a:ext cx="1317811" cy="889798"/>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36" idx="1"/>
          </p:cNvCxnSpPr>
          <p:nvPr/>
        </p:nvCxnSpPr>
        <p:spPr>
          <a:xfrm rot="10800000">
            <a:off x="4587240" y="3920872"/>
            <a:ext cx="3352682" cy="75757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6" name="Rounded Rectangle 35">
            <a:hlinkClick r:id="rId7"/>
          </p:cNvPr>
          <p:cNvSpPr/>
          <p:nvPr/>
        </p:nvSpPr>
        <p:spPr>
          <a:xfrm>
            <a:off x="7939922" y="4242146"/>
            <a:ext cx="1518267" cy="8725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ICS</a:t>
            </a:r>
            <a:endParaRPr lang="en-US" dirty="0"/>
          </a:p>
        </p:txBody>
      </p:sp>
      <p:pic>
        <p:nvPicPr>
          <p:cNvPr id="37" name="Picture 2" descr="https://pbs.twimg.com/profile_images/656652222512521216/kj3zG0jH.png"/>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07546" y="7528016"/>
            <a:ext cx="538301" cy="538301"/>
          </a:xfrm>
          <a:prstGeom prst="rect">
            <a:avLst/>
          </a:prstGeom>
          <a:noFill/>
          <a:extLst>
            <a:ext uri="{909E8E84-426E-40DD-AFC4-6F175D3DCCD1}">
              <a14:hiddenFill xmlns:a14="http://schemas.microsoft.com/office/drawing/2010/main">
                <a:solidFill>
                  <a:srgbClr val="FFFFFF"/>
                </a:solidFill>
              </a14:hiddenFill>
            </a:ext>
          </a:extLst>
        </p:spPr>
      </p:pic>
      <p:sp>
        <p:nvSpPr>
          <p:cNvPr id="38" name="Rounded Rectangle 37"/>
          <p:cNvSpPr/>
          <p:nvPr/>
        </p:nvSpPr>
        <p:spPr>
          <a:xfrm>
            <a:off x="1734207" y="5215180"/>
            <a:ext cx="1851279"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solidFill>
                  <a:schemeClr val="lt1"/>
                </a:solidFill>
              </a:rPr>
              <a:t>Experience</a:t>
            </a:r>
            <a:r>
              <a:rPr lang="nl-NL" dirty="0" smtClean="0">
                <a:solidFill>
                  <a:schemeClr val="lt1"/>
                </a:solidFill>
              </a:rPr>
              <a:t> CS</a:t>
            </a:r>
            <a:endParaRPr lang="en-US" dirty="0">
              <a:solidFill>
                <a:schemeClr val="lt1"/>
              </a:solidFill>
            </a:endParaRPr>
          </a:p>
        </p:txBody>
      </p:sp>
      <p:cxnSp>
        <p:nvCxnSpPr>
          <p:cNvPr id="39" name="Elbow Connector 38"/>
          <p:cNvCxnSpPr>
            <a:stCxn id="8" idx="1"/>
          </p:cNvCxnSpPr>
          <p:nvPr/>
        </p:nvCxnSpPr>
        <p:spPr>
          <a:xfrm rot="10800000">
            <a:off x="3605203" y="5572885"/>
            <a:ext cx="1656488" cy="123110"/>
          </a:xfrm>
          <a:prstGeom prst="bentConnector3">
            <a:avLst>
              <a:gd name="adj1" fmla="val 50000"/>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40" name="Elbow Connector 39"/>
          <p:cNvCxnSpPr>
            <a:stCxn id="5" idx="0"/>
            <a:endCxn id="28" idx="1"/>
          </p:cNvCxnSpPr>
          <p:nvPr/>
        </p:nvCxnSpPr>
        <p:spPr>
          <a:xfrm rot="5400000" flipH="1" flipV="1">
            <a:off x="3288762" y="1557385"/>
            <a:ext cx="88308" cy="1199198"/>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13166726" y="8357808"/>
            <a:ext cx="1435554" cy="67060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MAX</a:t>
            </a:r>
            <a:endParaRPr lang="en-US" dirty="0">
              <a:solidFill>
                <a:schemeClr val="accent3"/>
              </a:solidFill>
            </a:endParaRPr>
          </a:p>
        </p:txBody>
      </p:sp>
      <p:sp>
        <p:nvSpPr>
          <p:cNvPr id="46" name="Rounded Rectangle 45"/>
          <p:cNvSpPr/>
          <p:nvPr/>
        </p:nvSpPr>
        <p:spPr>
          <a:xfrm>
            <a:off x="11005974" y="6182828"/>
            <a:ext cx="1268828" cy="7324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API P</a:t>
            </a:r>
            <a:endParaRPr lang="en-US" dirty="0">
              <a:solidFill>
                <a:schemeClr val="accent3"/>
              </a:solidFill>
            </a:endParaRPr>
          </a:p>
        </p:txBody>
      </p:sp>
      <p:cxnSp>
        <p:nvCxnSpPr>
          <p:cNvPr id="51" name="Elbow Connector 50"/>
          <p:cNvCxnSpPr>
            <a:stCxn id="42" idx="0"/>
          </p:cNvCxnSpPr>
          <p:nvPr/>
        </p:nvCxnSpPr>
        <p:spPr>
          <a:xfrm rot="16200000" flipV="1">
            <a:off x="13095970" y="7569274"/>
            <a:ext cx="1219550" cy="357517"/>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2" name="Rounded Rectangle 51"/>
          <p:cNvSpPr/>
          <p:nvPr/>
        </p:nvSpPr>
        <p:spPr>
          <a:xfrm>
            <a:off x="15113718" y="4855749"/>
            <a:ext cx="1405553" cy="69979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800" dirty="0">
                <a:solidFill>
                  <a:schemeClr val="accent3"/>
                </a:solidFill>
              </a:rPr>
              <a:t>OMC</a:t>
            </a:r>
          </a:p>
          <a:p>
            <a:pPr algn="ctr"/>
            <a:r>
              <a:rPr lang="nl-NL" sz="1800" dirty="0">
                <a:solidFill>
                  <a:schemeClr val="accent3"/>
                </a:solidFill>
              </a:rPr>
              <a:t>(APM, LA)</a:t>
            </a:r>
            <a:endParaRPr lang="en-US" sz="1800" dirty="0">
              <a:solidFill>
                <a:schemeClr val="accent3"/>
              </a:solidFill>
            </a:endParaRPr>
          </a:p>
        </p:txBody>
      </p:sp>
      <p:sp>
        <p:nvSpPr>
          <p:cNvPr id="53" name="Oval 52"/>
          <p:cNvSpPr/>
          <p:nvPr/>
        </p:nvSpPr>
        <p:spPr>
          <a:xfrm>
            <a:off x="12827576" y="5306194"/>
            <a:ext cx="488298" cy="37681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54" name="TextBox 53"/>
          <p:cNvSpPr txBox="1"/>
          <p:nvPr/>
        </p:nvSpPr>
        <p:spPr>
          <a:xfrm>
            <a:off x="12800844" y="5299487"/>
            <a:ext cx="570778" cy="307777"/>
          </a:xfrm>
          <a:prstGeom prst="rect">
            <a:avLst/>
          </a:prstGeom>
          <a:noFill/>
        </p:spPr>
        <p:txBody>
          <a:bodyPr wrap="square" rtlCol="0">
            <a:spAutoFit/>
          </a:bodyPr>
          <a:lstStyle/>
          <a:p>
            <a:r>
              <a:rPr lang="nl-NL" sz="1400" dirty="0" smtClean="0">
                <a:solidFill>
                  <a:schemeClr val="bg1"/>
                </a:solidFill>
              </a:rPr>
              <a:t>APM</a:t>
            </a:r>
            <a:endParaRPr lang="en-US" sz="1400" dirty="0">
              <a:solidFill>
                <a:schemeClr val="bg1"/>
              </a:solidFill>
            </a:endParaRPr>
          </a:p>
        </p:txBody>
      </p:sp>
      <p:cxnSp>
        <p:nvCxnSpPr>
          <p:cNvPr id="55" name="Elbow Connector 54"/>
          <p:cNvCxnSpPr/>
          <p:nvPr/>
        </p:nvCxnSpPr>
        <p:spPr>
          <a:xfrm>
            <a:off x="13371622" y="5346696"/>
            <a:ext cx="1742096" cy="26589"/>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6" name="Oval 55"/>
          <p:cNvSpPr/>
          <p:nvPr/>
        </p:nvSpPr>
        <p:spPr>
          <a:xfrm>
            <a:off x="12827575" y="5612052"/>
            <a:ext cx="410917" cy="32298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57" name="TextBox 56"/>
          <p:cNvSpPr txBox="1"/>
          <p:nvPr/>
        </p:nvSpPr>
        <p:spPr>
          <a:xfrm>
            <a:off x="12826491" y="5587519"/>
            <a:ext cx="412345" cy="307777"/>
          </a:xfrm>
          <a:prstGeom prst="rect">
            <a:avLst/>
          </a:prstGeom>
          <a:noFill/>
        </p:spPr>
        <p:txBody>
          <a:bodyPr wrap="square" rtlCol="0">
            <a:spAutoFit/>
          </a:bodyPr>
          <a:lstStyle/>
          <a:p>
            <a:r>
              <a:rPr lang="nl-NL" sz="1400" dirty="0" smtClean="0">
                <a:solidFill>
                  <a:schemeClr val="bg1"/>
                </a:solidFill>
              </a:rPr>
              <a:t>LA</a:t>
            </a:r>
            <a:endParaRPr lang="en-US" sz="1400" dirty="0">
              <a:solidFill>
                <a:schemeClr val="bg1"/>
              </a:solidFill>
            </a:endParaRPr>
          </a:p>
        </p:txBody>
      </p:sp>
      <p:sp>
        <p:nvSpPr>
          <p:cNvPr id="58" name="Oval 57"/>
          <p:cNvSpPr/>
          <p:nvPr/>
        </p:nvSpPr>
        <p:spPr>
          <a:xfrm>
            <a:off x="10535770" y="3552698"/>
            <a:ext cx="410917" cy="32298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59" name="TextBox 58"/>
          <p:cNvSpPr txBox="1"/>
          <p:nvPr/>
        </p:nvSpPr>
        <p:spPr>
          <a:xfrm>
            <a:off x="10585186" y="3603730"/>
            <a:ext cx="412345" cy="307777"/>
          </a:xfrm>
          <a:prstGeom prst="rect">
            <a:avLst/>
          </a:prstGeom>
          <a:noFill/>
        </p:spPr>
        <p:txBody>
          <a:bodyPr wrap="square" rtlCol="0">
            <a:spAutoFit/>
          </a:bodyPr>
          <a:lstStyle/>
          <a:p>
            <a:r>
              <a:rPr lang="nl-NL" sz="1400" dirty="0" smtClean="0">
                <a:solidFill>
                  <a:schemeClr val="bg1"/>
                </a:solidFill>
              </a:rPr>
              <a:t>LA</a:t>
            </a:r>
            <a:endParaRPr lang="en-US" sz="1400" dirty="0">
              <a:solidFill>
                <a:schemeClr val="bg1"/>
              </a:solidFill>
            </a:endParaRPr>
          </a:p>
        </p:txBody>
      </p:sp>
      <p:sp>
        <p:nvSpPr>
          <p:cNvPr id="62" name="Oval 61"/>
          <p:cNvSpPr/>
          <p:nvPr/>
        </p:nvSpPr>
        <p:spPr>
          <a:xfrm>
            <a:off x="11359207" y="8485318"/>
            <a:ext cx="488298" cy="37681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63" name="TextBox 62"/>
          <p:cNvSpPr txBox="1"/>
          <p:nvPr/>
        </p:nvSpPr>
        <p:spPr>
          <a:xfrm>
            <a:off x="11332475" y="8478611"/>
            <a:ext cx="570778" cy="307777"/>
          </a:xfrm>
          <a:prstGeom prst="rect">
            <a:avLst/>
          </a:prstGeom>
          <a:noFill/>
        </p:spPr>
        <p:txBody>
          <a:bodyPr wrap="square" rtlCol="0">
            <a:spAutoFit/>
          </a:bodyPr>
          <a:lstStyle/>
          <a:p>
            <a:r>
              <a:rPr lang="nl-NL" sz="1400" dirty="0" smtClean="0">
                <a:solidFill>
                  <a:schemeClr val="bg1"/>
                </a:solidFill>
              </a:rPr>
              <a:t>APM</a:t>
            </a:r>
            <a:endParaRPr lang="en-US" sz="1400" dirty="0">
              <a:solidFill>
                <a:schemeClr val="bg1"/>
              </a:solidFill>
            </a:endParaRPr>
          </a:p>
        </p:txBody>
      </p:sp>
      <p:cxnSp>
        <p:nvCxnSpPr>
          <p:cNvPr id="65" name="Elbow Connector 64"/>
          <p:cNvCxnSpPr>
            <a:stCxn id="18" idx="1"/>
            <a:endCxn id="46" idx="3"/>
          </p:cNvCxnSpPr>
          <p:nvPr/>
        </p:nvCxnSpPr>
        <p:spPr>
          <a:xfrm rot="10800000">
            <a:off x="12274802" y="6549032"/>
            <a:ext cx="725014" cy="262611"/>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4" name="Rounded Rectangle 73"/>
          <p:cNvSpPr/>
          <p:nvPr/>
        </p:nvSpPr>
        <p:spPr>
          <a:xfrm>
            <a:off x="863898" y="8203041"/>
            <a:ext cx="1740618" cy="82784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err="1">
                <a:solidFill>
                  <a:schemeClr val="accent3"/>
                </a:solidFill>
              </a:rPr>
              <a:t>Dev</a:t>
            </a:r>
            <a:r>
              <a:rPr lang="nl-NL" dirty="0">
                <a:solidFill>
                  <a:schemeClr val="accent3"/>
                </a:solidFill>
              </a:rPr>
              <a:t> CS</a:t>
            </a:r>
            <a:endParaRPr lang="en-US" dirty="0">
              <a:solidFill>
                <a:schemeClr val="accent3"/>
              </a:solidFill>
            </a:endParaRPr>
          </a:p>
        </p:txBody>
      </p:sp>
      <p:sp>
        <p:nvSpPr>
          <p:cNvPr id="76" name="Rounded Rectangle 75"/>
          <p:cNvSpPr/>
          <p:nvPr/>
        </p:nvSpPr>
        <p:spPr>
          <a:xfrm>
            <a:off x="13157692" y="4178913"/>
            <a:ext cx="1113353" cy="72159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solidFill>
                  <a:schemeClr val="accent3"/>
                </a:solidFill>
              </a:rPr>
              <a:t>Event Hub</a:t>
            </a:r>
            <a:endParaRPr lang="en-US" dirty="0">
              <a:solidFill>
                <a:schemeClr val="accent3"/>
              </a:solidFill>
            </a:endParaRPr>
          </a:p>
        </p:txBody>
      </p:sp>
      <p:sp>
        <p:nvSpPr>
          <p:cNvPr id="77" name="Lightning Bolt 76"/>
          <p:cNvSpPr/>
          <p:nvPr/>
        </p:nvSpPr>
        <p:spPr>
          <a:xfrm>
            <a:off x="13722225" y="3757618"/>
            <a:ext cx="300610" cy="55689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Lightning Bolt 77"/>
          <p:cNvSpPr/>
          <p:nvPr/>
        </p:nvSpPr>
        <p:spPr>
          <a:xfrm>
            <a:off x="8522943" y="735532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Lightning Bolt 79"/>
          <p:cNvSpPr/>
          <p:nvPr/>
        </p:nvSpPr>
        <p:spPr>
          <a:xfrm>
            <a:off x="12891726" y="6059669"/>
            <a:ext cx="413573" cy="550782"/>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4" name="Picture 2" descr="http://all4desktop.com/data_images/original/4240423-people.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99282" y="2397837"/>
            <a:ext cx="1148873" cy="79237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encrypted-tbn2.gstatic.com/images?q=tbn:ANd9GcT7x2m3qGKGEF2a7LCVtO5_AhdTN9T-0HrL_I3nMS1SAmF4NV4qd6wdpG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782283" y="3920872"/>
            <a:ext cx="914661" cy="693113"/>
          </a:xfrm>
          <a:prstGeom prst="rect">
            <a:avLst/>
          </a:prstGeom>
          <a:noFill/>
          <a:extLst>
            <a:ext uri="{909E8E84-426E-40DD-AFC4-6F175D3DCCD1}">
              <a14:hiddenFill xmlns:a14="http://schemas.microsoft.com/office/drawing/2010/main">
                <a:solidFill>
                  <a:srgbClr val="FFFFFF"/>
                </a:solidFill>
              </a14:hiddenFill>
            </a:ext>
          </a:extLst>
        </p:spPr>
      </p:pic>
      <p:sp>
        <p:nvSpPr>
          <p:cNvPr id="159" name="Rounded Rectangle 158"/>
          <p:cNvSpPr/>
          <p:nvPr/>
        </p:nvSpPr>
        <p:spPr>
          <a:xfrm>
            <a:off x="9222961" y="5543029"/>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JCS</a:t>
            </a:r>
            <a:endParaRPr lang="en-US" dirty="0"/>
          </a:p>
        </p:txBody>
      </p:sp>
      <p:sp>
        <p:nvSpPr>
          <p:cNvPr id="160" name="Oval 159"/>
          <p:cNvSpPr/>
          <p:nvPr/>
        </p:nvSpPr>
        <p:spPr>
          <a:xfrm>
            <a:off x="10474374" y="5961347"/>
            <a:ext cx="488298" cy="37681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161" name="TextBox 160"/>
          <p:cNvSpPr txBox="1"/>
          <p:nvPr/>
        </p:nvSpPr>
        <p:spPr>
          <a:xfrm>
            <a:off x="10447642" y="5954640"/>
            <a:ext cx="570778" cy="307777"/>
          </a:xfrm>
          <a:prstGeom prst="rect">
            <a:avLst/>
          </a:prstGeom>
          <a:noFill/>
        </p:spPr>
        <p:txBody>
          <a:bodyPr wrap="square" rtlCol="0">
            <a:spAutoFit/>
          </a:bodyPr>
          <a:lstStyle/>
          <a:p>
            <a:r>
              <a:rPr lang="nl-NL" sz="1400" dirty="0" smtClean="0">
                <a:solidFill>
                  <a:schemeClr val="bg1"/>
                </a:solidFill>
              </a:rPr>
              <a:t>APM</a:t>
            </a:r>
            <a:endParaRPr lang="en-US" sz="1400" dirty="0">
              <a:solidFill>
                <a:schemeClr val="bg1"/>
              </a:solidFill>
            </a:endParaRPr>
          </a:p>
        </p:txBody>
      </p:sp>
      <p:sp>
        <p:nvSpPr>
          <p:cNvPr id="162" name="Oval 161"/>
          <p:cNvSpPr/>
          <p:nvPr/>
        </p:nvSpPr>
        <p:spPr>
          <a:xfrm>
            <a:off x="10474373" y="6267205"/>
            <a:ext cx="410917" cy="32298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163" name="TextBox 162"/>
          <p:cNvSpPr txBox="1"/>
          <p:nvPr/>
        </p:nvSpPr>
        <p:spPr>
          <a:xfrm>
            <a:off x="10473289" y="6242672"/>
            <a:ext cx="412345" cy="307777"/>
          </a:xfrm>
          <a:prstGeom prst="rect">
            <a:avLst/>
          </a:prstGeom>
          <a:noFill/>
        </p:spPr>
        <p:txBody>
          <a:bodyPr wrap="square" rtlCol="0">
            <a:spAutoFit/>
          </a:bodyPr>
          <a:lstStyle/>
          <a:p>
            <a:r>
              <a:rPr lang="nl-NL" sz="1400" dirty="0" smtClean="0">
                <a:solidFill>
                  <a:schemeClr val="bg1"/>
                </a:solidFill>
              </a:rPr>
              <a:t>LA</a:t>
            </a:r>
            <a:endParaRPr lang="en-US" sz="1400" dirty="0">
              <a:solidFill>
                <a:schemeClr val="bg1"/>
              </a:solidFill>
            </a:endParaRPr>
          </a:p>
        </p:txBody>
      </p:sp>
      <p:cxnSp>
        <p:nvCxnSpPr>
          <p:cNvPr id="165" name="Elbow Connector 164"/>
          <p:cNvCxnSpPr>
            <a:stCxn id="24" idx="1"/>
            <a:endCxn id="155" idx="3"/>
          </p:cNvCxnSpPr>
          <p:nvPr/>
        </p:nvCxnSpPr>
        <p:spPr>
          <a:xfrm rot="10800000">
            <a:off x="13086233" y="2244940"/>
            <a:ext cx="628136" cy="1045729"/>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0" name="Elbow Connector 169"/>
          <p:cNvCxnSpPr>
            <a:stCxn id="7" idx="3"/>
            <a:endCxn id="36" idx="0"/>
          </p:cNvCxnSpPr>
          <p:nvPr/>
        </p:nvCxnSpPr>
        <p:spPr>
          <a:xfrm>
            <a:off x="7909501" y="3110843"/>
            <a:ext cx="789555" cy="1131303"/>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p:nvPr/>
        </p:nvCxnSpPr>
        <p:spPr>
          <a:xfrm flipH="1">
            <a:off x="3527401" y="6059669"/>
            <a:ext cx="1734290" cy="813277"/>
          </a:xfrm>
          <a:prstGeom prst="straightConnector1">
            <a:avLst/>
          </a:prstGeom>
          <a:noFill/>
          <a:ln>
            <a:solidFill>
              <a:srgbClr val="C0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cxnSp>
        <p:nvCxnSpPr>
          <p:cNvPr id="176" name="Elbow Connector 175"/>
          <p:cNvCxnSpPr>
            <a:endCxn id="8" idx="0"/>
          </p:cNvCxnSpPr>
          <p:nvPr/>
        </p:nvCxnSpPr>
        <p:spPr>
          <a:xfrm rot="10800000" flipV="1">
            <a:off x="6020825" y="4854212"/>
            <a:ext cx="1919098" cy="46497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80" name="Elbow Connector 179"/>
          <p:cNvCxnSpPr>
            <a:endCxn id="2050" idx="1"/>
          </p:cNvCxnSpPr>
          <p:nvPr/>
        </p:nvCxnSpPr>
        <p:spPr>
          <a:xfrm flipV="1">
            <a:off x="13059366" y="4267429"/>
            <a:ext cx="2722917" cy="847309"/>
          </a:xfrm>
          <a:prstGeom prst="bentConnector3">
            <a:avLst>
              <a:gd name="adj1" fmla="val 6903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049" name="Elbow Connector 2048"/>
          <p:cNvCxnSpPr>
            <a:stCxn id="159" idx="0"/>
            <a:endCxn id="11" idx="2"/>
          </p:cNvCxnSpPr>
          <p:nvPr/>
        </p:nvCxnSpPr>
        <p:spPr>
          <a:xfrm rot="16200000" flipV="1">
            <a:off x="9065035" y="4625968"/>
            <a:ext cx="1816080" cy="18041"/>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058" name="Right Arrow 2057"/>
          <p:cNvSpPr/>
          <p:nvPr/>
        </p:nvSpPr>
        <p:spPr>
          <a:xfrm>
            <a:off x="8783990" y="728875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ight Arrow 202"/>
          <p:cNvSpPr/>
          <p:nvPr/>
        </p:nvSpPr>
        <p:spPr>
          <a:xfrm>
            <a:off x="13136496" y="598809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ight Arrow 204"/>
          <p:cNvSpPr/>
          <p:nvPr/>
        </p:nvSpPr>
        <p:spPr>
          <a:xfrm>
            <a:off x="13518244" y="379212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7" name="Elbow Connector 2076"/>
          <p:cNvCxnSpPr>
            <a:stCxn id="76" idx="3"/>
            <a:endCxn id="24" idx="2"/>
          </p:cNvCxnSpPr>
          <p:nvPr/>
        </p:nvCxnSpPr>
        <p:spPr>
          <a:xfrm flipV="1">
            <a:off x="14271045" y="3667478"/>
            <a:ext cx="202458" cy="87223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a:off x="4587240" y="3920872"/>
            <a:ext cx="3352682" cy="75757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5" name="Elbow Connector 84"/>
          <p:cNvCxnSpPr/>
          <p:nvPr/>
        </p:nvCxnSpPr>
        <p:spPr>
          <a:xfrm rot="10800000" flipV="1">
            <a:off x="6020825" y="4854212"/>
            <a:ext cx="1919098" cy="46497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6" name="Elbow Connector 85"/>
          <p:cNvCxnSpPr/>
          <p:nvPr/>
        </p:nvCxnSpPr>
        <p:spPr>
          <a:xfrm rot="16200000" flipV="1">
            <a:off x="9065035" y="4625968"/>
            <a:ext cx="1816080" cy="18041"/>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7" name="Elbow Connector 86"/>
          <p:cNvCxnSpPr/>
          <p:nvPr/>
        </p:nvCxnSpPr>
        <p:spPr>
          <a:xfrm>
            <a:off x="9458189" y="4724162"/>
            <a:ext cx="2060765" cy="567216"/>
          </a:xfrm>
          <a:prstGeom prst="bentConnector3">
            <a:avLst>
              <a:gd name="adj1" fmla="val 7107"/>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89" name="Elbow Connector 88"/>
          <p:cNvCxnSpPr/>
          <p:nvPr/>
        </p:nvCxnSpPr>
        <p:spPr>
          <a:xfrm rot="10800000">
            <a:off x="9458192" y="4526280"/>
            <a:ext cx="2118505" cy="621378"/>
          </a:xfrm>
          <a:prstGeom prst="bentConnector3">
            <a:avLst>
              <a:gd name="adj1" fmla="val 85968"/>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15027177" y="3448521"/>
            <a:ext cx="410917" cy="32298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93" name="TextBox 92"/>
          <p:cNvSpPr txBox="1"/>
          <p:nvPr/>
        </p:nvSpPr>
        <p:spPr>
          <a:xfrm>
            <a:off x="15076593" y="3499553"/>
            <a:ext cx="412345" cy="307777"/>
          </a:xfrm>
          <a:prstGeom prst="rect">
            <a:avLst/>
          </a:prstGeom>
          <a:noFill/>
        </p:spPr>
        <p:txBody>
          <a:bodyPr wrap="square" rtlCol="0">
            <a:spAutoFit/>
          </a:bodyPr>
          <a:lstStyle/>
          <a:p>
            <a:r>
              <a:rPr lang="nl-NL" sz="1400" dirty="0" smtClean="0">
                <a:solidFill>
                  <a:schemeClr val="bg1"/>
                </a:solidFill>
              </a:rPr>
              <a:t>LA</a:t>
            </a:r>
            <a:endParaRPr lang="en-US" sz="1400" dirty="0">
              <a:solidFill>
                <a:schemeClr val="bg1"/>
              </a:solidFill>
            </a:endParaRPr>
          </a:p>
        </p:txBody>
      </p:sp>
      <p:cxnSp>
        <p:nvCxnSpPr>
          <p:cNvPr id="95" name="Elbow Connector 94"/>
          <p:cNvCxnSpPr>
            <a:stCxn id="91" idx="2"/>
          </p:cNvCxnSpPr>
          <p:nvPr/>
        </p:nvCxnSpPr>
        <p:spPr>
          <a:xfrm rot="5400000">
            <a:off x="9904873" y="2457018"/>
            <a:ext cx="575491" cy="457128"/>
          </a:xfrm>
          <a:prstGeom prst="bentConnector3">
            <a:avLst>
              <a:gd name="adj1" fmla="val 50000"/>
            </a:avLst>
          </a:prstGeom>
          <a:ln w="38100">
            <a:solidFill>
              <a:srgbClr val="FF9933"/>
            </a:solidFill>
            <a:tailEnd type="arrow"/>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10128724" y="4102176"/>
            <a:ext cx="1348961" cy="734793"/>
          </a:xfrm>
          <a:prstGeom prst="roundRect">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p>
            <a:r>
              <a:rPr lang="nl-NL" sz="1800" dirty="0" smtClean="0">
                <a:solidFill>
                  <a:srgbClr val="002060"/>
                </a:solidFill>
              </a:rPr>
              <a:t>Container </a:t>
            </a:r>
            <a:br>
              <a:rPr lang="nl-NL" sz="1800" dirty="0" smtClean="0">
                <a:solidFill>
                  <a:srgbClr val="002060"/>
                </a:solidFill>
              </a:rPr>
            </a:br>
            <a:r>
              <a:rPr lang="nl-NL" sz="1800" dirty="0" smtClean="0">
                <a:solidFill>
                  <a:srgbClr val="002060"/>
                </a:solidFill>
              </a:rPr>
              <a:t>Cloud</a:t>
            </a:r>
            <a:endParaRPr lang="nl-NL" sz="1800" dirty="0">
              <a:solidFill>
                <a:srgbClr val="002060"/>
              </a:solidFill>
            </a:endParaRPr>
          </a:p>
          <a:p>
            <a:endParaRPr lang="en-US" sz="1800" dirty="0">
              <a:solidFill>
                <a:srgbClr val="002060"/>
              </a:solidFill>
            </a:endParaRPr>
          </a:p>
        </p:txBody>
      </p:sp>
      <p:cxnSp>
        <p:nvCxnSpPr>
          <p:cNvPr id="100" name="Elbow Connector 99"/>
          <p:cNvCxnSpPr/>
          <p:nvPr/>
        </p:nvCxnSpPr>
        <p:spPr>
          <a:xfrm rot="16200000" flipV="1">
            <a:off x="10476410" y="5330508"/>
            <a:ext cx="1282326" cy="422317"/>
          </a:xfrm>
          <a:prstGeom prst="bentConnector3">
            <a:avLst/>
          </a:prstGeom>
          <a:ln w="38100">
            <a:solidFill>
              <a:srgbClr val="FF9933"/>
            </a:solidFill>
            <a:tailEnd type="arrow"/>
          </a:ln>
        </p:spPr>
        <p:style>
          <a:lnRef idx="1">
            <a:schemeClr val="accent1"/>
          </a:lnRef>
          <a:fillRef idx="0">
            <a:schemeClr val="accent1"/>
          </a:fillRef>
          <a:effectRef idx="0">
            <a:schemeClr val="accent1"/>
          </a:effectRef>
          <a:fontRef idx="minor">
            <a:schemeClr val="tx1"/>
          </a:fontRef>
        </p:style>
      </p:cxnSp>
      <p:cxnSp>
        <p:nvCxnSpPr>
          <p:cNvPr id="101" name="Elbow Connector 100"/>
          <p:cNvCxnSpPr/>
          <p:nvPr/>
        </p:nvCxnSpPr>
        <p:spPr>
          <a:xfrm rot="10800000" flipV="1">
            <a:off x="10906415" y="3635269"/>
            <a:ext cx="2836911" cy="999720"/>
          </a:xfrm>
          <a:prstGeom prst="bentConnector2">
            <a:avLst/>
          </a:prstGeom>
          <a:ln w="12700">
            <a:solidFill>
              <a:srgbClr val="FF9933"/>
            </a:solidFill>
            <a:tailEnd type="arrow"/>
          </a:ln>
        </p:spPr>
        <p:style>
          <a:lnRef idx="1">
            <a:schemeClr val="accent1"/>
          </a:lnRef>
          <a:fillRef idx="0">
            <a:schemeClr val="accent1"/>
          </a:fillRef>
          <a:effectRef idx="0">
            <a:schemeClr val="accent1"/>
          </a:effectRef>
          <a:fontRef idx="minor">
            <a:schemeClr val="tx1"/>
          </a:fontRef>
        </p:style>
      </p:cxnSp>
      <p:sp>
        <p:nvSpPr>
          <p:cNvPr id="102" name="Rounded Rectangle 101"/>
          <p:cNvSpPr/>
          <p:nvPr/>
        </p:nvSpPr>
        <p:spPr>
          <a:xfrm>
            <a:off x="7120990" y="6173860"/>
            <a:ext cx="1792914" cy="96964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800" dirty="0" smtClean="0">
                <a:solidFill>
                  <a:schemeClr val="accent3"/>
                </a:solidFill>
              </a:rPr>
              <a:t>Visual Builder </a:t>
            </a:r>
            <a:r>
              <a:rPr lang="nl-NL" sz="1800" dirty="0">
                <a:solidFill>
                  <a:schemeClr val="accent3"/>
                </a:solidFill>
              </a:rPr>
              <a:t>Cloud Service</a:t>
            </a:r>
            <a:endParaRPr lang="en-US" sz="1800" dirty="0">
              <a:solidFill>
                <a:schemeClr val="accent3"/>
              </a:solidFill>
            </a:endParaRPr>
          </a:p>
        </p:txBody>
      </p:sp>
      <p:cxnSp>
        <p:nvCxnSpPr>
          <p:cNvPr id="103" name="Elbow Connector 102"/>
          <p:cNvCxnSpPr/>
          <p:nvPr/>
        </p:nvCxnSpPr>
        <p:spPr>
          <a:xfrm flipV="1">
            <a:off x="8941203" y="6762391"/>
            <a:ext cx="2064771" cy="193691"/>
          </a:xfrm>
          <a:prstGeom prst="bentConnector3">
            <a:avLst/>
          </a:prstGeom>
          <a:ln w="38100">
            <a:solidFill>
              <a:srgbClr val="FF9933"/>
            </a:solidFill>
            <a:tailEnd type="arrow"/>
          </a:ln>
        </p:spPr>
        <p:style>
          <a:lnRef idx="1">
            <a:schemeClr val="accent1"/>
          </a:lnRef>
          <a:fillRef idx="0">
            <a:schemeClr val="accent1"/>
          </a:fillRef>
          <a:effectRef idx="0">
            <a:schemeClr val="accent1"/>
          </a:effectRef>
          <a:fontRef idx="minor">
            <a:schemeClr val="tx1"/>
          </a:fontRef>
        </p:style>
      </p:cxnSp>
      <p:sp>
        <p:nvSpPr>
          <p:cNvPr id="155" name="Rounded Rectangle 154"/>
          <p:cNvSpPr/>
          <p:nvPr/>
        </p:nvSpPr>
        <p:spPr>
          <a:xfrm>
            <a:off x="11452606" y="1867256"/>
            <a:ext cx="1633627" cy="755365"/>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2000" dirty="0">
                <a:solidFill>
                  <a:schemeClr val="accent3"/>
                </a:solidFill>
              </a:rPr>
              <a:t>Application Cache </a:t>
            </a:r>
            <a:endParaRPr lang="en-US" sz="2000" dirty="0">
              <a:solidFill>
                <a:schemeClr val="accent3"/>
              </a:solidFill>
            </a:endParaRPr>
          </a:p>
        </p:txBody>
      </p:sp>
      <p:sp>
        <p:nvSpPr>
          <p:cNvPr id="91" name="Rounded Rectangle 90"/>
          <p:cNvSpPr/>
          <p:nvPr/>
        </p:nvSpPr>
        <p:spPr>
          <a:xfrm>
            <a:off x="9688893" y="1584780"/>
            <a:ext cx="1464577" cy="8130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600" dirty="0"/>
              <a:t>Data </a:t>
            </a:r>
            <a:r>
              <a:rPr lang="nl-NL" sz="1600" dirty="0" err="1" smtClean="0"/>
              <a:t>Visualization</a:t>
            </a:r>
            <a:endParaRPr lang="en-US" sz="1600" dirty="0"/>
          </a:p>
        </p:txBody>
      </p:sp>
      <p:sp>
        <p:nvSpPr>
          <p:cNvPr id="104" name="Rounded Rectangle 103"/>
          <p:cNvSpPr/>
          <p:nvPr/>
        </p:nvSpPr>
        <p:spPr>
          <a:xfrm>
            <a:off x="13737464" y="5589525"/>
            <a:ext cx="1359961" cy="74458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400" dirty="0" smtClean="0"/>
              <a:t>Messaging Cloud Service</a:t>
            </a:r>
            <a:endParaRPr lang="en-US" sz="1400" dirty="0"/>
          </a:p>
        </p:txBody>
      </p:sp>
      <p:cxnSp>
        <p:nvCxnSpPr>
          <p:cNvPr id="4" name="Elbow Connector 3"/>
          <p:cNvCxnSpPr>
            <a:endCxn id="104" idx="1"/>
          </p:cNvCxnSpPr>
          <p:nvPr/>
        </p:nvCxnSpPr>
        <p:spPr>
          <a:xfrm flipV="1">
            <a:off x="12269419" y="5961819"/>
            <a:ext cx="1468045" cy="376339"/>
          </a:xfrm>
          <a:prstGeom prst="bentConnector3">
            <a:avLst>
              <a:gd name="adj1" fmla="val 20933"/>
            </a:avLst>
          </a:prstGeom>
          <a:ln w="38100">
            <a:solidFill>
              <a:srgbClr val="FF9933"/>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5" name="Rounded Rectangle 104"/>
          <p:cNvSpPr/>
          <p:nvPr/>
        </p:nvSpPr>
        <p:spPr>
          <a:xfrm>
            <a:off x="4415193" y="8565508"/>
            <a:ext cx="1518267" cy="753621"/>
          </a:xfrm>
          <a:prstGeom prst="roundRect">
            <a:avLst/>
          </a:prstGeom>
          <a:solidFill>
            <a:schemeClr val="bg2">
              <a:lumMod val="6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solidFill>
                  <a:schemeClr val="lt1"/>
                </a:solidFill>
              </a:rPr>
              <a:t>Compute</a:t>
            </a:r>
            <a:endParaRPr lang="en-US" dirty="0">
              <a:solidFill>
                <a:schemeClr val="lt1"/>
              </a:solidFill>
            </a:endParaRPr>
          </a:p>
        </p:txBody>
      </p:sp>
      <p:sp>
        <p:nvSpPr>
          <p:cNvPr id="106" name="Rounded Rectangle 105"/>
          <p:cNvSpPr/>
          <p:nvPr/>
        </p:nvSpPr>
        <p:spPr>
          <a:xfrm>
            <a:off x="6101674" y="8565508"/>
            <a:ext cx="1518267" cy="753621"/>
          </a:xfrm>
          <a:prstGeom prst="roundRect">
            <a:avLst/>
          </a:prstGeom>
          <a:solidFill>
            <a:schemeClr val="bg2">
              <a:lumMod val="65000"/>
            </a:schemeClr>
          </a:solidFill>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solidFill>
                  <a:schemeClr val="lt1"/>
                </a:solidFill>
              </a:rPr>
              <a:t>Storage</a:t>
            </a:r>
            <a:endParaRPr lang="en-US" dirty="0">
              <a:solidFill>
                <a:schemeClr val="lt1"/>
              </a:solidFill>
            </a:endParaRPr>
          </a:p>
        </p:txBody>
      </p:sp>
      <p:sp>
        <p:nvSpPr>
          <p:cNvPr id="99" name="Rounded Rectangle 98"/>
          <p:cNvSpPr/>
          <p:nvPr/>
        </p:nvSpPr>
        <p:spPr>
          <a:xfrm>
            <a:off x="15816495" y="2181451"/>
            <a:ext cx="1268828" cy="73240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smtClean="0">
                <a:solidFill>
                  <a:schemeClr val="accent3"/>
                </a:solidFill>
              </a:rPr>
              <a:t>(O)SSI</a:t>
            </a:r>
            <a:endParaRPr lang="en-US" dirty="0">
              <a:solidFill>
                <a:schemeClr val="accent3"/>
              </a:solidFill>
            </a:endParaRPr>
          </a:p>
        </p:txBody>
      </p:sp>
      <p:cxnSp>
        <p:nvCxnSpPr>
          <p:cNvPr id="107" name="Elbow Connector 106"/>
          <p:cNvCxnSpPr>
            <a:endCxn id="99" idx="2"/>
          </p:cNvCxnSpPr>
          <p:nvPr/>
        </p:nvCxnSpPr>
        <p:spPr>
          <a:xfrm rot="5400000" flipH="1" flipV="1">
            <a:off x="15841754" y="3311718"/>
            <a:ext cx="1007015" cy="211295"/>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Elbow Connector 107"/>
          <p:cNvCxnSpPr>
            <a:stCxn id="99" idx="0"/>
          </p:cNvCxnSpPr>
          <p:nvPr/>
        </p:nvCxnSpPr>
        <p:spPr>
          <a:xfrm rot="5400000" flipH="1" flipV="1">
            <a:off x="16300387" y="1817817"/>
            <a:ext cx="514157" cy="213113"/>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109" name="Picture 2" descr="Image result for google sheets ico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946926" y="683099"/>
            <a:ext cx="1001686" cy="1001686"/>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4" descr="Related image"/>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595471" y="229819"/>
            <a:ext cx="783302" cy="783302"/>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8" descr="Image result for google calendar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693035" y="49112"/>
            <a:ext cx="864430" cy="864430"/>
          </a:xfrm>
          <a:prstGeom prst="rect">
            <a:avLst/>
          </a:prstGeom>
          <a:noFill/>
          <a:extLst>
            <a:ext uri="{909E8E84-426E-40DD-AFC4-6F175D3DCCD1}">
              <a14:hiddenFill xmlns:a14="http://schemas.microsoft.com/office/drawing/2010/main">
                <a:solidFill>
                  <a:srgbClr val="FFFFFF"/>
                </a:solidFill>
              </a14:hiddenFill>
            </a:ext>
          </a:extLst>
        </p:spPr>
      </p:pic>
      <p:sp>
        <p:nvSpPr>
          <p:cNvPr id="112" name="Cloud 111"/>
          <p:cNvSpPr/>
          <p:nvPr/>
        </p:nvSpPr>
        <p:spPr>
          <a:xfrm>
            <a:off x="10866032" y="336607"/>
            <a:ext cx="5271540" cy="119668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113" name="Picture 2" descr="https://i.kinja-img.com/gawker-media/image/upload/s--orhKhzhJ--/c_fill,fl_progressive,g_north,h_358,q_80,w_636/18iwgcfj83c3gpng.png"/>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76113" y="207293"/>
            <a:ext cx="2037708" cy="1147012"/>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 descr="Image result for itunes logo"/>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76113" y="780799"/>
            <a:ext cx="1523244" cy="800398"/>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4" descr="Image result for wikipedia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423647" y="568443"/>
            <a:ext cx="829263" cy="95230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4" descr="Image result for musicbrainz logo"/>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4611024" y="395978"/>
            <a:ext cx="1059667" cy="747372"/>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6" descr="https://www.programmableweb.com/sites/default/files/styles/article_profile_150x150/public/musicgraph-logo.png?itok=t15MR9Hm"/>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592282" y="989300"/>
            <a:ext cx="1026997" cy="30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280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Conclusion</a:t>
            </a:r>
            <a:endParaRPr lang="en-US" dirty="0"/>
          </a:p>
        </p:txBody>
      </p:sp>
      <p:sp>
        <p:nvSpPr>
          <p:cNvPr id="3" name="Text Placeholder 2"/>
          <p:cNvSpPr>
            <a:spLocks noGrp="1"/>
          </p:cNvSpPr>
          <p:nvPr>
            <p:ph type="body" sz="quarter" idx="10"/>
          </p:nvPr>
        </p:nvSpPr>
        <p:spPr>
          <a:xfrm>
            <a:off x="1917701" y="2603501"/>
            <a:ext cx="14907259" cy="5727700"/>
          </a:xfrm>
        </p:spPr>
        <p:txBody>
          <a:bodyPr>
            <a:normAutofit/>
          </a:bodyPr>
          <a:lstStyle/>
          <a:p>
            <a:r>
              <a:rPr lang="nl-NL" dirty="0" err="1" smtClean="0"/>
              <a:t>What</a:t>
            </a:r>
            <a:r>
              <a:rPr lang="nl-NL" dirty="0" smtClean="0"/>
              <a:t> </a:t>
            </a:r>
            <a:r>
              <a:rPr lang="nl-NL" dirty="0" err="1" smtClean="0"/>
              <a:t>about</a:t>
            </a:r>
            <a:r>
              <a:rPr lang="nl-NL" dirty="0" smtClean="0"/>
              <a:t> </a:t>
            </a:r>
            <a:r>
              <a:rPr lang="nl-NL" dirty="0" err="1" smtClean="0"/>
              <a:t>that</a:t>
            </a:r>
            <a:r>
              <a:rPr lang="nl-NL" dirty="0" smtClean="0"/>
              <a:t> </a:t>
            </a:r>
            <a:r>
              <a:rPr lang="nl-NL" dirty="0" err="1" smtClean="0"/>
              <a:t>world</a:t>
            </a:r>
            <a:r>
              <a:rPr lang="nl-NL" dirty="0" smtClean="0"/>
              <a:t> record?</a:t>
            </a:r>
            <a:br>
              <a:rPr lang="nl-NL" dirty="0" smtClean="0"/>
            </a:br>
            <a:r>
              <a:rPr lang="nl-NL" dirty="0" smtClean="0"/>
              <a:t/>
            </a:r>
            <a:br>
              <a:rPr lang="nl-NL" dirty="0" smtClean="0"/>
            </a:br>
            <a:endParaRPr lang="nl-NL" dirty="0" smtClean="0"/>
          </a:p>
          <a:p>
            <a:r>
              <a:rPr lang="nl-NL" dirty="0" smtClean="0"/>
              <a:t>Mutual </a:t>
            </a:r>
            <a:r>
              <a:rPr lang="nl-NL" dirty="0" err="1" smtClean="0"/>
              <a:t>integration</a:t>
            </a:r>
            <a:r>
              <a:rPr lang="nl-NL" dirty="0" smtClean="0"/>
              <a:t> of Oracle PaaS Cloud services is </a:t>
            </a:r>
            <a:r>
              <a:rPr lang="nl-NL" dirty="0" err="1" smtClean="0"/>
              <a:t>becoming</a:t>
            </a:r>
            <a:r>
              <a:rPr lang="nl-NL" dirty="0" smtClean="0"/>
              <a:t> more </a:t>
            </a:r>
            <a:r>
              <a:rPr lang="nl-NL" dirty="0" err="1" smtClean="0"/>
              <a:t>natural</a:t>
            </a:r>
            <a:endParaRPr lang="nl-NL" dirty="0" smtClean="0"/>
          </a:p>
          <a:p>
            <a:r>
              <a:rPr lang="nl-NL" dirty="0" smtClean="0"/>
              <a:t>The </a:t>
            </a:r>
            <a:r>
              <a:rPr lang="nl-NL" dirty="0" err="1" smtClean="0"/>
              <a:t>current</a:t>
            </a:r>
            <a:r>
              <a:rPr lang="nl-NL" dirty="0" smtClean="0"/>
              <a:t> Oracle PaaS palette offers </a:t>
            </a:r>
            <a:r>
              <a:rPr lang="nl-NL" dirty="0" err="1" smtClean="0"/>
              <a:t>many</a:t>
            </a:r>
            <a:r>
              <a:rPr lang="nl-NL" dirty="0" smtClean="0"/>
              <a:t> options for </a:t>
            </a:r>
            <a:r>
              <a:rPr lang="nl-NL" dirty="0" err="1" smtClean="0"/>
              <a:t>implementing</a:t>
            </a:r>
            <a:r>
              <a:rPr lang="nl-NL" dirty="0" smtClean="0"/>
              <a:t> Platform </a:t>
            </a:r>
            <a:r>
              <a:rPr lang="nl-NL" dirty="0" err="1" smtClean="0"/>
              <a:t>components</a:t>
            </a:r>
            <a:endParaRPr lang="nl-NL" dirty="0" smtClean="0"/>
          </a:p>
          <a:p>
            <a:pPr lvl="1"/>
            <a:r>
              <a:rPr lang="nl-NL" dirty="0" err="1" smtClean="0"/>
              <a:t>There</a:t>
            </a:r>
            <a:r>
              <a:rPr lang="nl-NL" dirty="0" smtClean="0"/>
              <a:t> is </a:t>
            </a:r>
            <a:r>
              <a:rPr lang="nl-NL" dirty="0" err="1" smtClean="0"/>
              <a:t>some</a:t>
            </a:r>
            <a:r>
              <a:rPr lang="nl-NL" dirty="0" smtClean="0"/>
              <a:t> overlap</a:t>
            </a:r>
          </a:p>
          <a:p>
            <a:pPr lvl="1"/>
            <a:r>
              <a:rPr lang="nl-NL" dirty="0" err="1" smtClean="0"/>
              <a:t>There</a:t>
            </a:r>
            <a:r>
              <a:rPr lang="nl-NL" dirty="0" smtClean="0"/>
              <a:t> is </a:t>
            </a:r>
            <a:r>
              <a:rPr lang="nl-NL" dirty="0" err="1" smtClean="0"/>
              <a:t>some</a:t>
            </a:r>
            <a:r>
              <a:rPr lang="nl-NL" dirty="0" smtClean="0"/>
              <a:t> </a:t>
            </a:r>
            <a:r>
              <a:rPr lang="nl-NL" dirty="0" err="1" smtClean="0"/>
              <a:t>lack</a:t>
            </a:r>
            <a:r>
              <a:rPr lang="nl-NL" dirty="0" smtClean="0"/>
              <a:t> of </a:t>
            </a:r>
            <a:r>
              <a:rPr lang="nl-NL" dirty="0" err="1" smtClean="0"/>
              <a:t>obvious</a:t>
            </a:r>
            <a:r>
              <a:rPr lang="nl-NL" dirty="0" smtClean="0"/>
              <a:t> </a:t>
            </a:r>
            <a:r>
              <a:rPr lang="nl-NL" dirty="0" err="1" smtClean="0"/>
              <a:t>integration</a:t>
            </a:r>
            <a:r>
              <a:rPr lang="nl-NL" dirty="0" smtClean="0"/>
              <a:t> </a:t>
            </a:r>
          </a:p>
          <a:p>
            <a:r>
              <a:rPr lang="nl-NL" dirty="0" err="1" smtClean="0"/>
              <a:t>And</a:t>
            </a:r>
            <a:r>
              <a:rPr lang="nl-NL" dirty="0" smtClean="0"/>
              <a:t> </a:t>
            </a:r>
            <a:r>
              <a:rPr lang="nl-NL" dirty="0" err="1" smtClean="0"/>
              <a:t>there</a:t>
            </a:r>
            <a:r>
              <a:rPr lang="nl-NL" dirty="0" smtClean="0"/>
              <a:t> are more services </a:t>
            </a:r>
            <a:r>
              <a:rPr lang="nl-NL" dirty="0" err="1" smtClean="0"/>
              <a:t>to</a:t>
            </a:r>
            <a:r>
              <a:rPr lang="nl-NL" dirty="0" smtClean="0"/>
              <a:t> </a:t>
            </a:r>
            <a:r>
              <a:rPr lang="nl-NL" dirty="0" err="1" smtClean="0"/>
              <a:t>be</a:t>
            </a:r>
            <a:r>
              <a:rPr lang="nl-NL" dirty="0" smtClean="0"/>
              <a:t> </a:t>
            </a:r>
            <a:r>
              <a:rPr lang="nl-NL" dirty="0" err="1" smtClean="0"/>
              <a:t>added</a:t>
            </a:r>
            <a:r>
              <a:rPr lang="nl-NL" dirty="0" smtClean="0"/>
              <a:t> – </a:t>
            </a:r>
            <a:r>
              <a:rPr lang="nl-NL" dirty="0" err="1" smtClean="0"/>
              <a:t>so</a:t>
            </a:r>
            <a:r>
              <a:rPr lang="nl-NL" dirty="0" smtClean="0"/>
              <a:t> next </a:t>
            </a:r>
            <a:r>
              <a:rPr lang="nl-NL" dirty="0" err="1" smtClean="0"/>
              <a:t>year</a:t>
            </a:r>
            <a:r>
              <a:rPr lang="nl-NL" dirty="0" smtClean="0"/>
              <a:t>, a new record!</a:t>
            </a:r>
          </a:p>
          <a:p>
            <a:endParaRPr lang="nl-NL" dirty="0"/>
          </a:p>
          <a:p>
            <a:endParaRPr lang="en-US" dirty="0"/>
          </a:p>
        </p:txBody>
      </p:sp>
      <p:pic>
        <p:nvPicPr>
          <p:cNvPr id="1026"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0375" y="1569720"/>
            <a:ext cx="2381250" cy="23812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lucas_j\Pictures\lucas\Lucas-kleine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7940" y="7720325"/>
            <a:ext cx="857860" cy="952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3" descr="E:\Lonnek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6952" y="7699737"/>
            <a:ext cx="864994" cy="973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2" descr="Torsten Winterber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59527" y="8077200"/>
            <a:ext cx="656312" cy="595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4" descr="Mark Simpson"/>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629" r="11661"/>
          <a:stretch/>
        </p:blipFill>
        <p:spPr bwMode="auto">
          <a:xfrm>
            <a:off x="7811955" y="8077200"/>
            <a:ext cx="609226" cy="5956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2" descr="Image result for danilo schmiedel"/>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88458" y="7720326"/>
            <a:ext cx="952500" cy="952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4" descr="Image result for richard olrich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71792" y="7699737"/>
            <a:ext cx="973088" cy="9730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6" descr="Image result for sven bernhardt opitz"/>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06953" y="7720326"/>
            <a:ext cx="945511" cy="94551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354185" y="8070212"/>
            <a:ext cx="602681" cy="5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6625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59662" y="4729097"/>
            <a:ext cx="1359313" cy="1106024"/>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hlinkClick r:id="rId3"/>
          </p:cNvPr>
          <p:cNvSpPr/>
          <p:nvPr/>
        </p:nvSpPr>
        <p:spPr>
          <a:xfrm>
            <a:off x="10000687" y="6515687"/>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SOA CS</a:t>
            </a:r>
            <a:endParaRPr lang="en-US" dirty="0"/>
          </a:p>
        </p:txBody>
      </p:sp>
      <p:sp>
        <p:nvSpPr>
          <p:cNvPr id="7" name="Rounded Rectangle 6"/>
          <p:cNvSpPr/>
          <p:nvPr/>
        </p:nvSpPr>
        <p:spPr>
          <a:xfrm>
            <a:off x="7686653" y="4620168"/>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smtClean="0"/>
              <a:t>DBaaS</a:t>
            </a:r>
            <a:endParaRPr lang="en-US" dirty="0"/>
          </a:p>
        </p:txBody>
      </p:sp>
      <p:cxnSp>
        <p:nvCxnSpPr>
          <p:cNvPr id="14" name="Elbow Connector 13"/>
          <p:cNvCxnSpPr>
            <a:endCxn id="7" idx="3"/>
          </p:cNvCxnSpPr>
          <p:nvPr/>
        </p:nvCxnSpPr>
        <p:spPr>
          <a:xfrm rot="16200000" flipV="1">
            <a:off x="9015043" y="5186857"/>
            <a:ext cx="1504073" cy="1124318"/>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5" name="Rounded Rectangle 14">
            <a:hlinkClick r:id="rId4"/>
          </p:cNvPr>
          <p:cNvSpPr/>
          <p:nvPr/>
        </p:nvSpPr>
        <p:spPr>
          <a:xfrm>
            <a:off x="12196102" y="4560697"/>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ACCS</a:t>
            </a:r>
            <a:endParaRPr lang="en-US" dirty="0"/>
          </a:p>
        </p:txBody>
      </p:sp>
      <p:cxnSp>
        <p:nvCxnSpPr>
          <p:cNvPr id="16" name="Elbow Connector 15"/>
          <p:cNvCxnSpPr>
            <a:stCxn id="6" idx="0"/>
          </p:cNvCxnSpPr>
          <p:nvPr/>
        </p:nvCxnSpPr>
        <p:spPr>
          <a:xfrm rot="5400000" flipH="1" flipV="1">
            <a:off x="10774246" y="5093832"/>
            <a:ext cx="1407431" cy="1436281"/>
          </a:xfrm>
          <a:prstGeom prst="bentConnector2">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9" name="Cloud 18"/>
          <p:cNvSpPr/>
          <p:nvPr/>
        </p:nvSpPr>
        <p:spPr>
          <a:xfrm>
            <a:off x="10166580" y="2047480"/>
            <a:ext cx="5271540" cy="1196680"/>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20" name="Picture 2" descr="https://i.kinja-img.com/gawker-media/image/upload/s--orhKhzhJ--/c_fill,fl_progressive,g_north,h_358,q_80,w_636/18iwgcfj83c3gpng.png"/>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76661" y="1918166"/>
            <a:ext cx="2037708" cy="114701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Elbow Connector 20"/>
          <p:cNvCxnSpPr>
            <a:stCxn id="15" idx="0"/>
            <a:endCxn id="19" idx="1"/>
          </p:cNvCxnSpPr>
          <p:nvPr/>
        </p:nvCxnSpPr>
        <p:spPr>
          <a:xfrm rot="16200000" flipV="1">
            <a:off x="12219888" y="3825349"/>
            <a:ext cx="1317811" cy="152886"/>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23" idx="1"/>
          </p:cNvCxnSpPr>
          <p:nvPr/>
        </p:nvCxnSpPr>
        <p:spPr>
          <a:xfrm rot="10800000">
            <a:off x="3068973" y="5567712"/>
            <a:ext cx="3352682" cy="75757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3" name="Rounded Rectangle 22">
            <a:hlinkClick r:id="rId6"/>
          </p:cNvPr>
          <p:cNvSpPr/>
          <p:nvPr/>
        </p:nvSpPr>
        <p:spPr>
          <a:xfrm>
            <a:off x="6421655" y="5888986"/>
            <a:ext cx="1518267" cy="87259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smtClean="0"/>
              <a:t>ICS</a:t>
            </a:r>
            <a:endParaRPr lang="en-US" dirty="0"/>
          </a:p>
        </p:txBody>
      </p:sp>
      <p:sp>
        <p:nvSpPr>
          <p:cNvPr id="26" name="Rounded Rectangle 25"/>
          <p:cNvSpPr/>
          <p:nvPr/>
        </p:nvSpPr>
        <p:spPr>
          <a:xfrm>
            <a:off x="13595451" y="6502589"/>
            <a:ext cx="1405553" cy="69979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800" dirty="0">
                <a:solidFill>
                  <a:schemeClr val="accent3"/>
                </a:solidFill>
              </a:rPr>
              <a:t>OMC</a:t>
            </a:r>
          </a:p>
          <a:p>
            <a:pPr algn="ctr"/>
            <a:r>
              <a:rPr lang="nl-NL" sz="1800" dirty="0">
                <a:solidFill>
                  <a:schemeClr val="accent3"/>
                </a:solidFill>
              </a:rPr>
              <a:t>(APM, LA)</a:t>
            </a:r>
            <a:endParaRPr lang="en-US" sz="1800" dirty="0">
              <a:solidFill>
                <a:schemeClr val="accent3"/>
              </a:solidFill>
            </a:endParaRPr>
          </a:p>
        </p:txBody>
      </p:sp>
      <p:sp>
        <p:nvSpPr>
          <p:cNvPr id="27" name="Oval 26"/>
          <p:cNvSpPr/>
          <p:nvPr/>
        </p:nvSpPr>
        <p:spPr>
          <a:xfrm>
            <a:off x="11309309" y="6160554"/>
            <a:ext cx="488298" cy="37681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28" name="TextBox 27"/>
          <p:cNvSpPr txBox="1"/>
          <p:nvPr/>
        </p:nvSpPr>
        <p:spPr>
          <a:xfrm>
            <a:off x="11282577" y="6153847"/>
            <a:ext cx="570778" cy="307777"/>
          </a:xfrm>
          <a:prstGeom prst="rect">
            <a:avLst/>
          </a:prstGeom>
          <a:noFill/>
        </p:spPr>
        <p:txBody>
          <a:bodyPr wrap="square" rtlCol="0">
            <a:spAutoFit/>
          </a:bodyPr>
          <a:lstStyle/>
          <a:p>
            <a:r>
              <a:rPr lang="nl-NL" sz="1400" dirty="0" smtClean="0">
                <a:solidFill>
                  <a:schemeClr val="bg1"/>
                </a:solidFill>
              </a:rPr>
              <a:t>APM</a:t>
            </a:r>
            <a:endParaRPr lang="en-US" sz="1400" dirty="0">
              <a:solidFill>
                <a:schemeClr val="bg1"/>
              </a:solidFill>
            </a:endParaRPr>
          </a:p>
        </p:txBody>
      </p:sp>
      <p:cxnSp>
        <p:nvCxnSpPr>
          <p:cNvPr id="29" name="Elbow Connector 28"/>
          <p:cNvCxnSpPr/>
          <p:nvPr/>
        </p:nvCxnSpPr>
        <p:spPr>
          <a:xfrm>
            <a:off x="11853355" y="6993536"/>
            <a:ext cx="1742096" cy="26589"/>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11309308" y="6466412"/>
            <a:ext cx="410917" cy="32298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31" name="TextBox 30"/>
          <p:cNvSpPr txBox="1"/>
          <p:nvPr/>
        </p:nvSpPr>
        <p:spPr>
          <a:xfrm>
            <a:off x="11308224" y="6441879"/>
            <a:ext cx="412345" cy="307777"/>
          </a:xfrm>
          <a:prstGeom prst="rect">
            <a:avLst/>
          </a:prstGeom>
          <a:noFill/>
        </p:spPr>
        <p:txBody>
          <a:bodyPr wrap="square" rtlCol="0">
            <a:spAutoFit/>
          </a:bodyPr>
          <a:lstStyle/>
          <a:p>
            <a:r>
              <a:rPr lang="nl-NL" sz="1400" dirty="0" smtClean="0">
                <a:solidFill>
                  <a:schemeClr val="bg1"/>
                </a:solidFill>
              </a:rPr>
              <a:t>LA</a:t>
            </a:r>
            <a:endParaRPr lang="en-US" sz="1400" dirty="0">
              <a:solidFill>
                <a:schemeClr val="bg1"/>
              </a:solidFill>
            </a:endParaRPr>
          </a:p>
        </p:txBody>
      </p:sp>
      <p:sp>
        <p:nvSpPr>
          <p:cNvPr id="33" name="TextBox 32"/>
          <p:cNvSpPr txBox="1"/>
          <p:nvPr/>
        </p:nvSpPr>
        <p:spPr>
          <a:xfrm>
            <a:off x="9066919" y="5250570"/>
            <a:ext cx="412345" cy="307777"/>
          </a:xfrm>
          <a:prstGeom prst="rect">
            <a:avLst/>
          </a:prstGeom>
          <a:noFill/>
        </p:spPr>
        <p:txBody>
          <a:bodyPr wrap="square" rtlCol="0">
            <a:spAutoFit/>
          </a:bodyPr>
          <a:lstStyle/>
          <a:p>
            <a:r>
              <a:rPr lang="nl-NL" sz="1400" dirty="0" smtClean="0">
                <a:solidFill>
                  <a:schemeClr val="bg1"/>
                </a:solidFill>
              </a:rPr>
              <a:t>LA</a:t>
            </a:r>
            <a:endParaRPr lang="en-US" sz="1400" dirty="0">
              <a:solidFill>
                <a:schemeClr val="bg1"/>
              </a:solidFill>
            </a:endParaRPr>
          </a:p>
        </p:txBody>
      </p:sp>
      <p:sp>
        <p:nvSpPr>
          <p:cNvPr id="39" name="Rounded Rectangle 38"/>
          <p:cNvSpPr/>
          <p:nvPr/>
        </p:nvSpPr>
        <p:spPr>
          <a:xfrm>
            <a:off x="7704694" y="7189869"/>
            <a:ext cx="1518267" cy="7536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r"/>
            <a:r>
              <a:rPr lang="nl-NL" dirty="0" smtClean="0"/>
              <a:t>JCS</a:t>
            </a:r>
            <a:endParaRPr lang="en-US" dirty="0"/>
          </a:p>
        </p:txBody>
      </p:sp>
      <p:sp>
        <p:nvSpPr>
          <p:cNvPr id="40" name="Oval 39"/>
          <p:cNvSpPr/>
          <p:nvPr/>
        </p:nvSpPr>
        <p:spPr>
          <a:xfrm>
            <a:off x="8956107" y="7608187"/>
            <a:ext cx="488298" cy="37681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41" name="TextBox 40"/>
          <p:cNvSpPr txBox="1"/>
          <p:nvPr/>
        </p:nvSpPr>
        <p:spPr>
          <a:xfrm>
            <a:off x="8929375" y="7601480"/>
            <a:ext cx="570778" cy="307777"/>
          </a:xfrm>
          <a:prstGeom prst="rect">
            <a:avLst/>
          </a:prstGeom>
          <a:noFill/>
        </p:spPr>
        <p:txBody>
          <a:bodyPr wrap="square" rtlCol="0">
            <a:spAutoFit/>
          </a:bodyPr>
          <a:lstStyle/>
          <a:p>
            <a:r>
              <a:rPr lang="nl-NL" sz="1400" dirty="0" smtClean="0">
                <a:solidFill>
                  <a:schemeClr val="bg1"/>
                </a:solidFill>
              </a:rPr>
              <a:t>APM</a:t>
            </a:r>
            <a:endParaRPr lang="en-US" sz="1400" dirty="0">
              <a:solidFill>
                <a:schemeClr val="bg1"/>
              </a:solidFill>
            </a:endParaRPr>
          </a:p>
        </p:txBody>
      </p:sp>
      <p:sp>
        <p:nvSpPr>
          <p:cNvPr id="42" name="Oval 41"/>
          <p:cNvSpPr/>
          <p:nvPr/>
        </p:nvSpPr>
        <p:spPr>
          <a:xfrm>
            <a:off x="8956106" y="7914045"/>
            <a:ext cx="410917" cy="32298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800" dirty="0"/>
          </a:p>
        </p:txBody>
      </p:sp>
      <p:sp>
        <p:nvSpPr>
          <p:cNvPr id="43" name="TextBox 42"/>
          <p:cNvSpPr txBox="1"/>
          <p:nvPr/>
        </p:nvSpPr>
        <p:spPr>
          <a:xfrm>
            <a:off x="8955022" y="7889512"/>
            <a:ext cx="412345" cy="307777"/>
          </a:xfrm>
          <a:prstGeom prst="rect">
            <a:avLst/>
          </a:prstGeom>
          <a:noFill/>
        </p:spPr>
        <p:txBody>
          <a:bodyPr wrap="square" rtlCol="0">
            <a:spAutoFit/>
          </a:bodyPr>
          <a:lstStyle/>
          <a:p>
            <a:r>
              <a:rPr lang="nl-NL" sz="1400" dirty="0" smtClean="0">
                <a:solidFill>
                  <a:schemeClr val="bg1"/>
                </a:solidFill>
              </a:rPr>
              <a:t>LA</a:t>
            </a:r>
            <a:endParaRPr lang="en-US" sz="1400" dirty="0">
              <a:solidFill>
                <a:schemeClr val="bg1"/>
              </a:solidFill>
            </a:endParaRPr>
          </a:p>
        </p:txBody>
      </p:sp>
      <p:cxnSp>
        <p:nvCxnSpPr>
          <p:cNvPr id="49" name="Elbow Connector 48"/>
          <p:cNvCxnSpPr>
            <a:stCxn id="39" idx="0"/>
            <a:endCxn id="7" idx="2"/>
          </p:cNvCxnSpPr>
          <p:nvPr/>
        </p:nvCxnSpPr>
        <p:spPr>
          <a:xfrm rot="16200000" flipV="1">
            <a:off x="7546768" y="6272808"/>
            <a:ext cx="1816080" cy="18041"/>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3" name="Elbow Connector 52"/>
          <p:cNvCxnSpPr/>
          <p:nvPr/>
        </p:nvCxnSpPr>
        <p:spPr>
          <a:xfrm rot="10800000">
            <a:off x="3068973" y="5567712"/>
            <a:ext cx="3352682" cy="757570"/>
          </a:xfrm>
          <a:prstGeom prst="bentConnector3">
            <a:avLst>
              <a:gd name="adj1" fmla="val 50000"/>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5" name="Elbow Connector 54"/>
          <p:cNvCxnSpPr/>
          <p:nvPr/>
        </p:nvCxnSpPr>
        <p:spPr>
          <a:xfrm rot="16200000" flipV="1">
            <a:off x="7546768" y="6272808"/>
            <a:ext cx="1816080" cy="18041"/>
          </a:xfrm>
          <a:prstGeom prst="bentConnector3">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rot="10800000">
            <a:off x="7939925" y="6173120"/>
            <a:ext cx="2118505" cy="621378"/>
          </a:xfrm>
          <a:prstGeom prst="bentConnector3">
            <a:avLst>
              <a:gd name="adj1" fmla="val 85968"/>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0" name="Elbow Connector 59"/>
          <p:cNvCxnSpPr>
            <a:stCxn id="66" idx="2"/>
          </p:cNvCxnSpPr>
          <p:nvPr/>
        </p:nvCxnSpPr>
        <p:spPr>
          <a:xfrm rot="5400000">
            <a:off x="8386606" y="4103858"/>
            <a:ext cx="575491" cy="457128"/>
          </a:xfrm>
          <a:prstGeom prst="bentConnector3">
            <a:avLst>
              <a:gd name="adj1" fmla="val 50000"/>
            </a:avLst>
          </a:prstGeom>
          <a:ln w="38100">
            <a:solidFill>
              <a:srgbClr val="FF9933"/>
            </a:solidFill>
            <a:tailEnd type="arrow"/>
          </a:ln>
        </p:spPr>
        <p:style>
          <a:lnRef idx="1">
            <a:schemeClr val="accent1"/>
          </a:lnRef>
          <a:fillRef idx="0">
            <a:schemeClr val="accent1"/>
          </a:fillRef>
          <a:effectRef idx="0">
            <a:schemeClr val="accent1"/>
          </a:effectRef>
          <a:fontRef idx="minor">
            <a:schemeClr val="tx1"/>
          </a:fontRef>
        </p:style>
      </p:cxnSp>
      <p:sp>
        <p:nvSpPr>
          <p:cNvPr id="66" name="Rounded Rectangle 65"/>
          <p:cNvSpPr/>
          <p:nvPr/>
        </p:nvSpPr>
        <p:spPr>
          <a:xfrm>
            <a:off x="8170626" y="3231620"/>
            <a:ext cx="1464577" cy="81305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600" dirty="0"/>
              <a:t>Data </a:t>
            </a:r>
            <a:r>
              <a:rPr lang="nl-NL" sz="1600" dirty="0" err="1"/>
              <a:t>Vizualization</a:t>
            </a:r>
            <a:endParaRPr lang="en-US" sz="1600" dirty="0"/>
          </a:p>
        </p:txBody>
      </p:sp>
      <p:pic>
        <p:nvPicPr>
          <p:cNvPr id="75" name="Picture 2" descr="Image result for itunes logo"/>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76661" y="2491672"/>
            <a:ext cx="1523244" cy="800398"/>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4" descr="Image result for wikipedia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724195" y="2279316"/>
            <a:ext cx="829263" cy="952304"/>
          </a:xfrm>
          <a:prstGeom prst="rect">
            <a:avLst/>
          </a:prstGeom>
          <a:noFill/>
          <a:extLst>
            <a:ext uri="{909E8E84-426E-40DD-AFC4-6F175D3DCCD1}">
              <a14:hiddenFill xmlns:a14="http://schemas.microsoft.com/office/drawing/2010/main">
                <a:solidFill>
                  <a:srgbClr val="FFFFFF"/>
                </a:solidFill>
              </a14:hiddenFill>
            </a:ext>
          </a:extLst>
        </p:spPr>
      </p:pic>
      <p:sp>
        <p:nvSpPr>
          <p:cNvPr id="77" name="AutoShape 2" descr="Image result for musicbrainz logo"/>
          <p:cNvSpPr>
            <a:spLocks noChangeAspect="1" noChangeArrowheads="1"/>
          </p:cNvSpPr>
          <p:nvPr/>
        </p:nvSpPr>
        <p:spPr bwMode="auto">
          <a:xfrm>
            <a:off x="155575" y="-2560638"/>
            <a:ext cx="7562850" cy="53340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Image result for musicbrainz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911572" y="2106851"/>
            <a:ext cx="1059667" cy="7473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www.programmableweb.com/sites/default/files/styles/article_profile_150x150/public/musicgraph-logo.png?itok=t15MR9Hm"/>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892830" y="2700173"/>
            <a:ext cx="1026997" cy="308100"/>
          </a:xfrm>
          <a:prstGeom prst="rect">
            <a:avLst/>
          </a:prstGeom>
          <a:noFill/>
          <a:extLst>
            <a:ext uri="{909E8E84-426E-40DD-AFC4-6F175D3DCCD1}">
              <a14:hiddenFill xmlns:a14="http://schemas.microsoft.com/office/drawing/2010/main">
                <a:solidFill>
                  <a:srgbClr val="FFFFFF"/>
                </a:solidFill>
              </a14:hiddenFill>
            </a:ext>
          </a:extLst>
        </p:spPr>
      </p:pic>
      <p:sp>
        <p:nvSpPr>
          <p:cNvPr id="79" name="Rounded Rectangle 78"/>
          <p:cNvSpPr/>
          <p:nvPr/>
        </p:nvSpPr>
        <p:spPr>
          <a:xfrm>
            <a:off x="7513320" y="7100215"/>
            <a:ext cx="777240" cy="4816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sz="2000" dirty="0" smtClean="0"/>
              <a:t>ADF</a:t>
            </a:r>
            <a:endParaRPr lang="en-US" sz="2000" dirty="0"/>
          </a:p>
        </p:txBody>
      </p:sp>
      <p:sp>
        <p:nvSpPr>
          <p:cNvPr id="82" name="Rounded Rectangle 81"/>
          <p:cNvSpPr/>
          <p:nvPr/>
        </p:nvSpPr>
        <p:spPr>
          <a:xfrm>
            <a:off x="9777960" y="7100215"/>
            <a:ext cx="777240" cy="4816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sz="1400" dirty="0" smtClean="0"/>
              <a:t>SOAP</a:t>
            </a:r>
            <a:endParaRPr lang="en-US" sz="1400" dirty="0"/>
          </a:p>
        </p:txBody>
      </p:sp>
      <p:sp>
        <p:nvSpPr>
          <p:cNvPr id="83" name="Rounded Rectangle 82"/>
          <p:cNvSpPr/>
          <p:nvPr/>
        </p:nvSpPr>
        <p:spPr>
          <a:xfrm>
            <a:off x="10905720" y="7115455"/>
            <a:ext cx="777240" cy="481658"/>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sz="1400" dirty="0" smtClean="0"/>
              <a:t>REST</a:t>
            </a:r>
            <a:endParaRPr lang="en-US" sz="1400" dirty="0"/>
          </a:p>
        </p:txBody>
      </p:sp>
    </p:spTree>
    <p:extLst>
      <p:ext uri="{BB962C8B-B14F-4D97-AF65-F5344CB8AC3E}">
        <p14:creationId xmlns:p14="http://schemas.microsoft.com/office/powerpoint/2010/main" val="16017125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The Team</a:t>
            </a:r>
            <a:endParaRPr lang="en-US" dirty="0"/>
          </a:p>
        </p:txBody>
      </p:sp>
      <p:sp>
        <p:nvSpPr>
          <p:cNvPr id="3" name="Content Placeholder 2"/>
          <p:cNvSpPr>
            <a:spLocks noGrp="1"/>
          </p:cNvSpPr>
          <p:nvPr>
            <p:ph idx="1"/>
          </p:nvPr>
        </p:nvSpPr>
        <p:spPr/>
        <p:txBody>
          <a:bodyPr/>
          <a:lstStyle/>
          <a:p>
            <a:r>
              <a:rPr lang="nl-NL" dirty="0" smtClean="0"/>
              <a:t>Distributed</a:t>
            </a:r>
          </a:p>
          <a:p>
            <a:pPr lvl="1"/>
            <a:r>
              <a:rPr lang="nl-NL" dirty="0" smtClean="0"/>
              <a:t>Three </a:t>
            </a:r>
            <a:r>
              <a:rPr lang="nl-NL" dirty="0" err="1" smtClean="0"/>
              <a:t>countries</a:t>
            </a:r>
            <a:r>
              <a:rPr lang="nl-NL" dirty="0" smtClean="0"/>
              <a:t>, </a:t>
            </a:r>
            <a:r>
              <a:rPr lang="nl-NL" dirty="0" err="1" smtClean="0"/>
              <a:t>Four</a:t>
            </a:r>
            <a:r>
              <a:rPr lang="nl-NL" dirty="0" smtClean="0"/>
              <a:t> partners, Five </a:t>
            </a:r>
            <a:r>
              <a:rPr lang="nl-NL" dirty="0" err="1" smtClean="0"/>
              <a:t>Locations</a:t>
            </a:r>
            <a:endParaRPr lang="nl-NL" dirty="0" smtClean="0"/>
          </a:p>
          <a:p>
            <a:pPr lvl="1"/>
            <a:r>
              <a:rPr lang="nl-NL" dirty="0" smtClean="0"/>
              <a:t>The Cloud is </a:t>
            </a:r>
            <a:r>
              <a:rPr lang="nl-NL" dirty="0" err="1" smtClean="0"/>
              <a:t>omnipresent</a:t>
            </a:r>
            <a:endParaRPr lang="nl-NL" dirty="0"/>
          </a:p>
          <a:p>
            <a:pPr lvl="2"/>
            <a:r>
              <a:rPr lang="nl-NL" dirty="0" err="1" smtClean="0"/>
              <a:t>except</a:t>
            </a:r>
            <a:r>
              <a:rPr lang="nl-NL" dirty="0" smtClean="0"/>
              <a:t> </a:t>
            </a:r>
            <a:r>
              <a:rPr lang="nl-NL" dirty="0" err="1" smtClean="0"/>
              <a:t>when</a:t>
            </a:r>
            <a:r>
              <a:rPr lang="nl-NL" dirty="0" smtClean="0"/>
              <a:t> </a:t>
            </a:r>
            <a:r>
              <a:rPr lang="nl-NL" dirty="0" err="1" smtClean="0"/>
              <a:t>there</a:t>
            </a:r>
            <a:r>
              <a:rPr lang="nl-NL" dirty="0" smtClean="0"/>
              <a:t> is a form of </a:t>
            </a:r>
            <a:r>
              <a:rPr lang="nl-NL" dirty="0" err="1" smtClean="0"/>
              <a:t>outage</a:t>
            </a:r>
            <a:endParaRPr lang="nl-NL" dirty="0"/>
          </a:p>
          <a:p>
            <a:pPr lvl="1"/>
            <a:endParaRPr lang="en-US" dirty="0"/>
          </a:p>
        </p:txBody>
      </p:sp>
      <p:pic>
        <p:nvPicPr>
          <p:cNvPr id="1026" name="Picture 2" descr="C:\Users\lucas_j\Pictures\lucas\Lucas-klein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44423" y="5798501"/>
            <a:ext cx="1715719" cy="19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7" name="Picture 3" descr="E:\Lonnek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82010" y="5729601"/>
            <a:ext cx="1729987" cy="1946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0" name="Picture 2" descr="Image result for danilo schmied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2475" y="5729601"/>
            <a:ext cx="1946176" cy="19461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2" name="Picture 4" descr="Image result for richard olrich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584890" y="5729602"/>
            <a:ext cx="1946175" cy="1946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54" name="Picture 6" descr="Image result for sven bernhardt opitz"/>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25356" y="5729601"/>
            <a:ext cx="1946175" cy="19461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AutoShape 2" descr="Image result for robert van molken"/>
          <p:cNvSpPr>
            <a:spLocks noChangeAspect="1" noChangeArrowheads="1"/>
          </p:cNvSpPr>
          <p:nvPr/>
        </p:nvSpPr>
        <p:spPr bwMode="auto">
          <a:xfrm>
            <a:off x="155575" y="-2103438"/>
            <a:ext cx="4381500" cy="4381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robert van molken"/>
          <p:cNvSpPr>
            <a:spLocks noChangeAspect="1" noChangeArrowheads="1"/>
          </p:cNvSpPr>
          <p:nvPr/>
        </p:nvSpPr>
        <p:spPr bwMode="auto">
          <a:xfrm>
            <a:off x="307975" y="-1951038"/>
            <a:ext cx="4381500" cy="43815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5448044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Business scenario (2016)</a:t>
            </a:r>
            <a:endParaRPr lang="en-US" dirty="0"/>
          </a:p>
        </p:txBody>
      </p:sp>
      <p:sp>
        <p:nvSpPr>
          <p:cNvPr id="3" name="Explosion 1 2"/>
          <p:cNvSpPr/>
          <p:nvPr/>
        </p:nvSpPr>
        <p:spPr>
          <a:xfrm>
            <a:off x="10571474" y="6667920"/>
            <a:ext cx="3769366" cy="2217000"/>
          </a:xfrm>
          <a:prstGeom prst="irregularSeal1">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smtClean="0"/>
              <a:t>Oracle </a:t>
            </a:r>
            <a:r>
              <a:rPr lang="nl-NL" dirty="0" err="1" smtClean="0"/>
              <a:t>OpenWorld</a:t>
            </a:r>
            <a:r>
              <a:rPr lang="nl-NL" dirty="0" smtClean="0"/>
              <a:t> 2017</a:t>
            </a:r>
            <a:endParaRPr lang="en-US" dirty="0"/>
          </a:p>
        </p:txBody>
      </p:sp>
      <p:pic>
        <p:nvPicPr>
          <p:cNvPr id="4" name="Picture 2" descr="http://all4desktop.com/data_images/original/4240423-peopl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6831" y="4034584"/>
            <a:ext cx="2634211" cy="18168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nme.assets.ipccdn.co.uk/images/210116Adele_getty500440292_20_210116.article_x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9977" y="2890197"/>
            <a:ext cx="2805447" cy="1665734"/>
          </a:xfrm>
          <a:prstGeom prst="cloud">
            <a:avLst/>
          </a:prstGeom>
          <a:noFill/>
          <a:extLst>
            <a:ext uri="{909E8E84-426E-40DD-AFC4-6F175D3DCCD1}">
              <a14:hiddenFill xmlns:a14="http://schemas.microsoft.com/office/drawing/2010/main">
                <a:solidFill>
                  <a:srgbClr val="FFFFFF"/>
                </a:solidFill>
              </a14:hiddenFill>
            </a:ext>
          </a:extLst>
        </p:spPr>
      </p:pic>
      <p:pic>
        <p:nvPicPr>
          <p:cNvPr id="6" name="Picture 6" descr="http://i.telegraph.co.uk/multimedia/archive/02277/Bruce_Springsteen__2277201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9075" y="4509769"/>
            <a:ext cx="3598268" cy="2246016"/>
          </a:xfrm>
          <a:prstGeom prst="cloud">
            <a:avLst/>
          </a:prstGeom>
          <a:noFill/>
          <a:extLst>
            <a:ext uri="{909E8E84-426E-40DD-AFC4-6F175D3DCCD1}">
              <a14:hiddenFill xmlns:a14="http://schemas.microsoft.com/office/drawing/2010/main">
                <a:solidFill>
                  <a:srgbClr val="FFFFFF"/>
                </a:solidFill>
              </a14:hiddenFill>
            </a:ext>
          </a:extLst>
        </p:spPr>
      </p:pic>
      <p:pic>
        <p:nvPicPr>
          <p:cNvPr id="7" name="Picture 8" descr="https://encrypted-tbn2.gstatic.com/images?q=tbn:ANd9GcQcn-jMZI4BH_axinMUOgrmqjojuZOWvih87iDGfTqaRo2pmTl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1825" y="6258590"/>
            <a:ext cx="2514600" cy="1819276"/>
          </a:xfrm>
          <a:prstGeom prst="cloud">
            <a:avLst/>
          </a:prstGeom>
          <a:noFill/>
          <a:extLst>
            <a:ext uri="{909E8E84-426E-40DD-AFC4-6F175D3DCCD1}">
              <a14:hiddenFill xmlns:a14="http://schemas.microsoft.com/office/drawing/2010/main">
                <a:solidFill>
                  <a:srgbClr val="FFFFFF"/>
                </a:solidFill>
              </a14:hiddenFill>
            </a:ext>
          </a:extLst>
        </p:spPr>
      </p:pic>
      <p:pic>
        <p:nvPicPr>
          <p:cNvPr id="8" name="Picture 7" descr="https://encrypted-tbn2.gstatic.com/images?q=tbn:ANd9GcT1wyuihiamt8y4k0Y2u37uRTH61AkBxgXwKawJ9kuRdDAe77wC3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177" y="6661518"/>
            <a:ext cx="2705100" cy="1685926"/>
          </a:xfrm>
          <a:prstGeom prst="cloud">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rot="19460936">
            <a:off x="5243080" y="3917302"/>
            <a:ext cx="864096" cy="488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949178">
            <a:off x="5233666" y="4640984"/>
            <a:ext cx="1482398" cy="1027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rot="3073080">
            <a:off x="4390948" y="5739530"/>
            <a:ext cx="1345671" cy="488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https://g.twimg.com/Twitter_logo_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1906" y="3123094"/>
            <a:ext cx="909170" cy="73975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g.twimg.com/Twitter_logo_blu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75761" y="3723064"/>
            <a:ext cx="454584" cy="36987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g.twimg.com/Twitter_logo_blu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09199" y="3976767"/>
            <a:ext cx="454584" cy="369879"/>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p:cNvSpPr/>
          <p:nvPr/>
        </p:nvSpPr>
        <p:spPr>
          <a:xfrm>
            <a:off x="12097641" y="3475290"/>
            <a:ext cx="3127119" cy="1131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err="1" smtClean="0"/>
              <a:t>Evaluate</a:t>
            </a:r>
            <a:r>
              <a:rPr lang="nl-NL" dirty="0" smtClean="0"/>
              <a:t> </a:t>
            </a:r>
            <a:r>
              <a:rPr lang="nl-NL" dirty="0" err="1" smtClean="0"/>
              <a:t>Proposal</a:t>
            </a:r>
            <a:endParaRPr lang="en-US" dirty="0"/>
          </a:p>
        </p:txBody>
      </p:sp>
      <p:sp>
        <p:nvSpPr>
          <p:cNvPr id="16" name="Smiley Face 15"/>
          <p:cNvSpPr/>
          <p:nvPr/>
        </p:nvSpPr>
        <p:spPr>
          <a:xfrm>
            <a:off x="13090725" y="4207397"/>
            <a:ext cx="504056" cy="501748"/>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7" name="Smiley Face 16"/>
          <p:cNvSpPr/>
          <p:nvPr/>
        </p:nvSpPr>
        <p:spPr>
          <a:xfrm>
            <a:off x="13090725" y="3378270"/>
            <a:ext cx="504056" cy="501748"/>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8" name="Block Arc 17"/>
          <p:cNvSpPr/>
          <p:nvPr/>
        </p:nvSpPr>
        <p:spPr>
          <a:xfrm>
            <a:off x="13197887" y="3689243"/>
            <a:ext cx="289732" cy="142079"/>
          </a:xfrm>
          <a:prstGeom prst="blockArc">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 name="Rounded Rectangle 18"/>
          <p:cNvSpPr/>
          <p:nvPr/>
        </p:nvSpPr>
        <p:spPr>
          <a:xfrm>
            <a:off x="8625424" y="1813074"/>
            <a:ext cx="2146070" cy="21171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err="1" smtClean="0"/>
              <a:t>Analyze</a:t>
            </a:r>
            <a:r>
              <a:rPr lang="nl-NL" dirty="0" smtClean="0"/>
              <a:t> Twitter traffic </a:t>
            </a:r>
          </a:p>
          <a:p>
            <a:r>
              <a:rPr lang="nl-NL" dirty="0" smtClean="0"/>
              <a:t>&amp; </a:t>
            </a:r>
            <a:r>
              <a:rPr lang="nl-NL" dirty="0" err="1" smtClean="0"/>
              <a:t>Voting</a:t>
            </a:r>
            <a:r>
              <a:rPr lang="nl-NL" dirty="0" smtClean="0"/>
              <a:t> Machines</a:t>
            </a:r>
            <a:endParaRPr lang="en-US" dirty="0"/>
          </a:p>
        </p:txBody>
      </p:sp>
      <p:sp>
        <p:nvSpPr>
          <p:cNvPr id="20" name="Rounded Rectangle 19"/>
          <p:cNvSpPr/>
          <p:nvPr/>
        </p:nvSpPr>
        <p:spPr>
          <a:xfrm>
            <a:off x="10062860" y="5298548"/>
            <a:ext cx="4765659" cy="960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err="1" smtClean="0"/>
              <a:t>Publish</a:t>
            </a:r>
            <a:r>
              <a:rPr lang="nl-NL" dirty="0"/>
              <a:t> </a:t>
            </a:r>
            <a:r>
              <a:rPr lang="nl-NL" dirty="0" err="1" smtClean="0"/>
              <a:t>Enriched</a:t>
            </a:r>
            <a:r>
              <a:rPr lang="nl-NL" dirty="0" smtClean="0"/>
              <a:t> </a:t>
            </a:r>
            <a:r>
              <a:rPr lang="nl-NL" dirty="0" err="1" smtClean="0"/>
              <a:t>Approved</a:t>
            </a:r>
            <a:r>
              <a:rPr lang="nl-NL" dirty="0" smtClean="0"/>
              <a:t> </a:t>
            </a:r>
            <a:r>
              <a:rPr lang="nl-NL" dirty="0" err="1" smtClean="0"/>
              <a:t>Proposals</a:t>
            </a:r>
            <a:r>
              <a:rPr lang="nl-NL" dirty="0" smtClean="0"/>
              <a:t> on Web Portal</a:t>
            </a:r>
            <a:endParaRPr lang="en-US" dirty="0"/>
          </a:p>
        </p:txBody>
      </p:sp>
      <p:sp>
        <p:nvSpPr>
          <p:cNvPr id="21" name="Right Arrow 20"/>
          <p:cNvSpPr/>
          <p:nvPr/>
        </p:nvSpPr>
        <p:spPr>
          <a:xfrm rot="2053522">
            <a:off x="4713883" y="6282072"/>
            <a:ext cx="3570835" cy="238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Elbow Connector 21"/>
          <p:cNvCxnSpPr>
            <a:stCxn id="19" idx="3"/>
            <a:endCxn id="15" idx="1"/>
          </p:cNvCxnSpPr>
          <p:nvPr/>
        </p:nvCxnSpPr>
        <p:spPr>
          <a:xfrm>
            <a:off x="10771494" y="2871665"/>
            <a:ext cx="1326147" cy="1169375"/>
          </a:xfrm>
          <a:prstGeom prst="bentConnector3">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5" idx="2"/>
            <a:endCxn id="20" idx="0"/>
          </p:cNvCxnSpPr>
          <p:nvPr/>
        </p:nvCxnSpPr>
        <p:spPr>
          <a:xfrm rot="5400000">
            <a:off x="12707567" y="4344913"/>
            <a:ext cx="691759" cy="1215511"/>
          </a:xfrm>
          <a:prstGeom prst="bentConnector3">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Freeform 23"/>
          <p:cNvSpPr/>
          <p:nvPr/>
        </p:nvSpPr>
        <p:spPr>
          <a:xfrm>
            <a:off x="5243038" y="1813074"/>
            <a:ext cx="3461047" cy="1771363"/>
          </a:xfrm>
          <a:custGeom>
            <a:avLst/>
            <a:gdLst>
              <a:gd name="connsiteX0" fmla="*/ 0 w 3461047"/>
              <a:gd name="connsiteY0" fmla="*/ 1771363 h 1771363"/>
              <a:gd name="connsiteX1" fmla="*/ 957129 w 3461047"/>
              <a:gd name="connsiteY1" fmla="*/ 352761 h 1771363"/>
              <a:gd name="connsiteX2" fmla="*/ 2264635 w 3461047"/>
              <a:gd name="connsiteY2" fmla="*/ 53658 h 1771363"/>
              <a:gd name="connsiteX3" fmla="*/ 3461047 w 3461047"/>
              <a:gd name="connsiteY3" fmla="*/ 1207340 h 1771363"/>
            </a:gdLst>
            <a:ahLst/>
            <a:cxnLst>
              <a:cxn ang="0">
                <a:pos x="connsiteX0" y="connsiteY0"/>
              </a:cxn>
              <a:cxn ang="0">
                <a:pos x="connsiteX1" y="connsiteY1"/>
              </a:cxn>
              <a:cxn ang="0">
                <a:pos x="connsiteX2" y="connsiteY2"/>
              </a:cxn>
              <a:cxn ang="0">
                <a:pos x="connsiteX3" y="connsiteY3"/>
              </a:cxn>
            </a:cxnLst>
            <a:rect l="l" t="t" r="r" b="b"/>
            <a:pathLst>
              <a:path w="3461047" h="1771363">
                <a:moveTo>
                  <a:pt x="0" y="1771363"/>
                </a:moveTo>
                <a:cubicBezTo>
                  <a:pt x="289845" y="1205204"/>
                  <a:pt x="579690" y="639045"/>
                  <a:pt x="957129" y="352761"/>
                </a:cubicBezTo>
                <a:cubicBezTo>
                  <a:pt x="1334568" y="66477"/>
                  <a:pt x="1847315" y="-88772"/>
                  <a:pt x="2264635" y="53658"/>
                </a:cubicBezTo>
                <a:cubicBezTo>
                  <a:pt x="2681955" y="196088"/>
                  <a:pt x="3071501" y="701714"/>
                  <a:pt x="3461047" y="120734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3091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500" fill="hold"/>
                                        <p:tgtEl>
                                          <p:spTgt spid="13"/>
                                        </p:tgtEl>
                                        <p:attrNameLst>
                                          <p:attrName>ppt_x</p:attrName>
                                        </p:attrNameLst>
                                      </p:cBhvr>
                                      <p:tavLst>
                                        <p:tav tm="0">
                                          <p:val>
                                            <p:strVal val="#ppt_x"/>
                                          </p:val>
                                        </p:tav>
                                        <p:tav tm="100000">
                                          <p:val>
                                            <p:strVal val="#ppt_x"/>
                                          </p:val>
                                        </p:tav>
                                      </p:tavLst>
                                    </p:anim>
                                    <p:anim calcmode="lin" valueType="num">
                                      <p:cBhvr additive="base">
                                        <p:cTn id="38" dur="5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2"/>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5" grpId="0" animBg="1"/>
      <p:bldP spid="16" grpId="0" animBg="1"/>
      <p:bldP spid="17" grpId="0" animBg="1"/>
      <p:bldP spid="18" grpId="0" animBg="1"/>
      <p:bldP spid="19" grpId="0" animBg="1"/>
      <p:bldP spid="20" grpId="0" animBg="1"/>
      <p:bldP spid="21" grpId="0" animBg="1"/>
      <p:bldP spid="2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ounded Rectangle 38"/>
          <p:cNvSpPr/>
          <p:nvPr/>
        </p:nvSpPr>
        <p:spPr>
          <a:xfrm>
            <a:off x="15128543" y="8537254"/>
            <a:ext cx="2096723" cy="11190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smtClean="0">
                <a:solidFill>
                  <a:schemeClr val="accent3"/>
                </a:solidFill>
              </a:rPr>
              <a:t>Social</a:t>
            </a:r>
            <a:r>
              <a:rPr lang="nl-NL" dirty="0" smtClean="0">
                <a:solidFill>
                  <a:schemeClr val="accent3"/>
                </a:solidFill>
              </a:rPr>
              <a:t> Media </a:t>
            </a:r>
            <a:r>
              <a:rPr lang="nl-NL" dirty="0" err="1" smtClean="0">
                <a:solidFill>
                  <a:schemeClr val="accent3"/>
                </a:solidFill>
              </a:rPr>
              <a:t>integration</a:t>
            </a:r>
            <a:endParaRPr lang="en-US" dirty="0">
              <a:solidFill>
                <a:schemeClr val="accent3"/>
              </a:solidFill>
            </a:endParaRPr>
          </a:p>
        </p:txBody>
      </p:sp>
      <p:sp>
        <p:nvSpPr>
          <p:cNvPr id="36" name="Rounded Rectangle 35"/>
          <p:cNvSpPr/>
          <p:nvPr/>
        </p:nvSpPr>
        <p:spPr>
          <a:xfrm>
            <a:off x="14340840" y="7630707"/>
            <a:ext cx="2096723" cy="1119082"/>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smtClean="0">
                <a:solidFill>
                  <a:schemeClr val="accent3"/>
                </a:solidFill>
              </a:rPr>
              <a:t>Data </a:t>
            </a:r>
            <a:r>
              <a:rPr lang="nl-NL" dirty="0" err="1" smtClean="0">
                <a:solidFill>
                  <a:schemeClr val="accent3"/>
                </a:solidFill>
              </a:rPr>
              <a:t>Visualization</a:t>
            </a:r>
            <a:endParaRPr lang="en-US" dirty="0">
              <a:solidFill>
                <a:schemeClr val="accent3"/>
              </a:solidFill>
            </a:endParaRPr>
          </a:p>
        </p:txBody>
      </p:sp>
      <p:sp>
        <p:nvSpPr>
          <p:cNvPr id="2" name="Title 1"/>
          <p:cNvSpPr>
            <a:spLocks noGrp="1"/>
          </p:cNvSpPr>
          <p:nvPr>
            <p:ph type="title"/>
          </p:nvPr>
        </p:nvSpPr>
        <p:spPr/>
        <p:txBody>
          <a:bodyPr/>
          <a:lstStyle/>
          <a:p>
            <a:r>
              <a:rPr lang="nl-NL" dirty="0" smtClean="0"/>
              <a:t>Extended business scenario (2017)</a:t>
            </a:r>
            <a:endParaRPr lang="en-US" dirty="0"/>
          </a:p>
        </p:txBody>
      </p:sp>
      <p:sp>
        <p:nvSpPr>
          <p:cNvPr id="5" name="Explosion 1 4"/>
          <p:cNvSpPr/>
          <p:nvPr/>
        </p:nvSpPr>
        <p:spPr>
          <a:xfrm>
            <a:off x="10571474" y="6667920"/>
            <a:ext cx="3769366" cy="2217000"/>
          </a:xfrm>
          <a:prstGeom prst="irregularSeal1">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smtClean="0"/>
              <a:t>Oracle </a:t>
            </a:r>
            <a:r>
              <a:rPr lang="nl-NL" dirty="0" err="1" smtClean="0"/>
              <a:t>OpenWorld</a:t>
            </a:r>
            <a:r>
              <a:rPr lang="nl-NL" dirty="0" smtClean="0"/>
              <a:t> 2017</a:t>
            </a:r>
            <a:endParaRPr lang="en-US" dirty="0"/>
          </a:p>
        </p:txBody>
      </p:sp>
      <p:pic>
        <p:nvPicPr>
          <p:cNvPr id="6" name="Picture 2" descr="http://all4desktop.com/data_images/original/4240423-peopl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6831" y="4034584"/>
            <a:ext cx="2634211" cy="181682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nme.assets.ipccdn.co.uk/images/210116Adele_getty500440292_20_210116.article_x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9977" y="2890197"/>
            <a:ext cx="2805447" cy="1665734"/>
          </a:xfrm>
          <a:prstGeom prst="cloud">
            <a:avLst/>
          </a:prstGeom>
          <a:noFill/>
          <a:extLst>
            <a:ext uri="{909E8E84-426E-40DD-AFC4-6F175D3DCCD1}">
              <a14:hiddenFill xmlns:a14="http://schemas.microsoft.com/office/drawing/2010/main">
                <a:solidFill>
                  <a:srgbClr val="FFFFFF"/>
                </a:solidFill>
              </a14:hiddenFill>
            </a:ext>
          </a:extLst>
        </p:spPr>
      </p:pic>
      <p:pic>
        <p:nvPicPr>
          <p:cNvPr id="8" name="Picture 6" descr="http://i.telegraph.co.uk/multimedia/archive/02277/Bruce_Springsteen__2277201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9075" y="4509769"/>
            <a:ext cx="3598268" cy="2246016"/>
          </a:xfrm>
          <a:prstGeom prst="cloud">
            <a:avLst/>
          </a:prstGeom>
          <a:noFill/>
          <a:extLst>
            <a:ext uri="{909E8E84-426E-40DD-AFC4-6F175D3DCCD1}">
              <a14:hiddenFill xmlns:a14="http://schemas.microsoft.com/office/drawing/2010/main">
                <a:solidFill>
                  <a:srgbClr val="FFFFFF"/>
                </a:solidFill>
              </a14:hiddenFill>
            </a:ext>
          </a:extLst>
        </p:spPr>
      </p:pic>
      <p:pic>
        <p:nvPicPr>
          <p:cNvPr id="9" name="Picture 8" descr="https://encrypted-tbn2.gstatic.com/images?q=tbn:ANd9GcQcn-jMZI4BH_axinMUOgrmqjojuZOWvih87iDGfTqaRo2pmTl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1825" y="6258590"/>
            <a:ext cx="2514600" cy="1819276"/>
          </a:xfrm>
          <a:prstGeom prst="cloud">
            <a:avLst/>
          </a:prstGeom>
          <a:noFill/>
          <a:extLst>
            <a:ext uri="{909E8E84-426E-40DD-AFC4-6F175D3DCCD1}">
              <a14:hiddenFill xmlns:a14="http://schemas.microsoft.com/office/drawing/2010/main">
                <a:solidFill>
                  <a:srgbClr val="FFFFFF"/>
                </a:solidFill>
              </a14:hiddenFill>
            </a:ext>
          </a:extLst>
        </p:spPr>
      </p:pic>
      <p:pic>
        <p:nvPicPr>
          <p:cNvPr id="10" name="Picture 9" descr="https://encrypted-tbn2.gstatic.com/images?q=tbn:ANd9GcT1wyuihiamt8y4k0Y2u37uRTH61AkBxgXwKawJ9kuRdDAe77wC3Q"/>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177" y="6661518"/>
            <a:ext cx="2705100" cy="1685926"/>
          </a:xfrm>
          <a:prstGeom prst="cloud">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rot="19460936">
            <a:off x="5243080" y="3917302"/>
            <a:ext cx="864096" cy="488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949178">
            <a:off x="5233666" y="4640984"/>
            <a:ext cx="1482398" cy="10278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3073080">
            <a:off x="4390948" y="5739530"/>
            <a:ext cx="1345671" cy="4888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https://g.twimg.com/Twitter_logo_blu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81906" y="3123094"/>
            <a:ext cx="909170" cy="73975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g.twimg.com/Twitter_logo_blu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75761" y="3723064"/>
            <a:ext cx="454584" cy="36987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g.twimg.com/Twitter_logo_blue.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09199" y="3976767"/>
            <a:ext cx="454584" cy="369879"/>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p:cNvSpPr/>
          <p:nvPr/>
        </p:nvSpPr>
        <p:spPr>
          <a:xfrm>
            <a:off x="12097641" y="3475290"/>
            <a:ext cx="3127119" cy="11314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err="1" smtClean="0"/>
              <a:t>Evaluate</a:t>
            </a:r>
            <a:r>
              <a:rPr lang="nl-NL" dirty="0" smtClean="0"/>
              <a:t> </a:t>
            </a:r>
            <a:r>
              <a:rPr lang="nl-NL" dirty="0" err="1" smtClean="0"/>
              <a:t>Proposal</a:t>
            </a:r>
            <a:endParaRPr lang="en-US" dirty="0"/>
          </a:p>
        </p:txBody>
      </p:sp>
      <p:sp>
        <p:nvSpPr>
          <p:cNvPr id="18" name="Smiley Face 17"/>
          <p:cNvSpPr/>
          <p:nvPr/>
        </p:nvSpPr>
        <p:spPr>
          <a:xfrm>
            <a:off x="13090725" y="4207397"/>
            <a:ext cx="504056" cy="501748"/>
          </a:xfrm>
          <a:prstGeom prst="smileyFac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Smiley Face 18"/>
          <p:cNvSpPr/>
          <p:nvPr/>
        </p:nvSpPr>
        <p:spPr>
          <a:xfrm>
            <a:off x="13090725" y="3378270"/>
            <a:ext cx="504056" cy="501748"/>
          </a:xfrm>
          <a:prstGeom prst="smileyFac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0" name="Block Arc 19"/>
          <p:cNvSpPr/>
          <p:nvPr/>
        </p:nvSpPr>
        <p:spPr>
          <a:xfrm>
            <a:off x="13197887" y="3689243"/>
            <a:ext cx="289732" cy="142079"/>
          </a:xfrm>
          <a:prstGeom prst="blockArc">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1" name="Rounded Rectangle 20"/>
          <p:cNvSpPr/>
          <p:nvPr/>
        </p:nvSpPr>
        <p:spPr>
          <a:xfrm>
            <a:off x="8625424" y="1813074"/>
            <a:ext cx="2146070" cy="21171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err="1" smtClean="0"/>
              <a:t>Analyze</a:t>
            </a:r>
            <a:r>
              <a:rPr lang="nl-NL" dirty="0" smtClean="0"/>
              <a:t> Twitter traffic </a:t>
            </a:r>
          </a:p>
          <a:p>
            <a:r>
              <a:rPr lang="nl-NL" dirty="0" smtClean="0"/>
              <a:t>&amp; </a:t>
            </a:r>
            <a:r>
              <a:rPr lang="nl-NL" dirty="0" err="1" smtClean="0"/>
              <a:t>Voting</a:t>
            </a:r>
            <a:r>
              <a:rPr lang="nl-NL" dirty="0" smtClean="0"/>
              <a:t> Machines</a:t>
            </a:r>
            <a:endParaRPr lang="en-US" dirty="0"/>
          </a:p>
        </p:txBody>
      </p:sp>
      <p:sp>
        <p:nvSpPr>
          <p:cNvPr id="22" name="Rounded Rectangle 21"/>
          <p:cNvSpPr/>
          <p:nvPr/>
        </p:nvSpPr>
        <p:spPr>
          <a:xfrm>
            <a:off x="10062860" y="5298548"/>
            <a:ext cx="4765659" cy="960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dirty="0" err="1" smtClean="0"/>
              <a:t>Publish</a:t>
            </a:r>
            <a:r>
              <a:rPr lang="nl-NL" dirty="0"/>
              <a:t> </a:t>
            </a:r>
            <a:r>
              <a:rPr lang="nl-NL" dirty="0" err="1" smtClean="0"/>
              <a:t>Enriched</a:t>
            </a:r>
            <a:r>
              <a:rPr lang="nl-NL" dirty="0" smtClean="0"/>
              <a:t> </a:t>
            </a:r>
            <a:r>
              <a:rPr lang="nl-NL" dirty="0" err="1" smtClean="0"/>
              <a:t>Approved</a:t>
            </a:r>
            <a:r>
              <a:rPr lang="nl-NL" dirty="0" smtClean="0"/>
              <a:t> </a:t>
            </a:r>
            <a:r>
              <a:rPr lang="nl-NL" dirty="0" err="1" smtClean="0"/>
              <a:t>Proposals</a:t>
            </a:r>
            <a:r>
              <a:rPr lang="nl-NL" dirty="0" smtClean="0"/>
              <a:t> on Web </a:t>
            </a:r>
            <a:r>
              <a:rPr lang="nl-NL" dirty="0"/>
              <a:t>P</a:t>
            </a:r>
            <a:r>
              <a:rPr lang="nl-NL" dirty="0" smtClean="0"/>
              <a:t>ortal</a:t>
            </a:r>
            <a:endParaRPr lang="en-US" dirty="0"/>
          </a:p>
        </p:txBody>
      </p:sp>
      <p:sp>
        <p:nvSpPr>
          <p:cNvPr id="23" name="Right Arrow 22"/>
          <p:cNvSpPr/>
          <p:nvPr/>
        </p:nvSpPr>
        <p:spPr>
          <a:xfrm rot="2053522">
            <a:off x="4713883" y="6282072"/>
            <a:ext cx="3570835" cy="238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Elbow Connector 23"/>
          <p:cNvCxnSpPr>
            <a:stCxn id="21" idx="3"/>
            <a:endCxn id="17" idx="1"/>
          </p:cNvCxnSpPr>
          <p:nvPr/>
        </p:nvCxnSpPr>
        <p:spPr>
          <a:xfrm>
            <a:off x="10771494" y="2871665"/>
            <a:ext cx="1326147" cy="1169375"/>
          </a:xfrm>
          <a:prstGeom prst="bentConnector3">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17" idx="2"/>
            <a:endCxn id="22" idx="0"/>
          </p:cNvCxnSpPr>
          <p:nvPr/>
        </p:nvCxnSpPr>
        <p:spPr>
          <a:xfrm rot="5400000">
            <a:off x="12707567" y="4344913"/>
            <a:ext cx="691759" cy="1215511"/>
          </a:xfrm>
          <a:prstGeom prst="bentConnector3">
            <a:avLst/>
          </a:prstGeom>
          <a:ln w="28575">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Freeform 25"/>
          <p:cNvSpPr/>
          <p:nvPr/>
        </p:nvSpPr>
        <p:spPr>
          <a:xfrm>
            <a:off x="5243038" y="1813074"/>
            <a:ext cx="3461047" cy="1771363"/>
          </a:xfrm>
          <a:custGeom>
            <a:avLst/>
            <a:gdLst>
              <a:gd name="connsiteX0" fmla="*/ 0 w 3461047"/>
              <a:gd name="connsiteY0" fmla="*/ 1771363 h 1771363"/>
              <a:gd name="connsiteX1" fmla="*/ 957129 w 3461047"/>
              <a:gd name="connsiteY1" fmla="*/ 352761 h 1771363"/>
              <a:gd name="connsiteX2" fmla="*/ 2264635 w 3461047"/>
              <a:gd name="connsiteY2" fmla="*/ 53658 h 1771363"/>
              <a:gd name="connsiteX3" fmla="*/ 3461047 w 3461047"/>
              <a:gd name="connsiteY3" fmla="*/ 1207340 h 1771363"/>
            </a:gdLst>
            <a:ahLst/>
            <a:cxnLst>
              <a:cxn ang="0">
                <a:pos x="connsiteX0" y="connsiteY0"/>
              </a:cxn>
              <a:cxn ang="0">
                <a:pos x="connsiteX1" y="connsiteY1"/>
              </a:cxn>
              <a:cxn ang="0">
                <a:pos x="connsiteX2" y="connsiteY2"/>
              </a:cxn>
              <a:cxn ang="0">
                <a:pos x="connsiteX3" y="connsiteY3"/>
              </a:cxn>
            </a:cxnLst>
            <a:rect l="l" t="t" r="r" b="b"/>
            <a:pathLst>
              <a:path w="3461047" h="1771363">
                <a:moveTo>
                  <a:pt x="0" y="1771363"/>
                </a:moveTo>
                <a:cubicBezTo>
                  <a:pt x="289845" y="1205204"/>
                  <a:pt x="579690" y="639045"/>
                  <a:pt x="957129" y="352761"/>
                </a:cubicBezTo>
                <a:cubicBezTo>
                  <a:pt x="1334568" y="66477"/>
                  <a:pt x="1847315" y="-88772"/>
                  <a:pt x="2264635" y="53658"/>
                </a:cubicBezTo>
                <a:cubicBezTo>
                  <a:pt x="2681955" y="196088"/>
                  <a:pt x="3071501" y="701714"/>
                  <a:pt x="3461047" y="120734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rot="18936806">
            <a:off x="14589040" y="5030662"/>
            <a:ext cx="1066549" cy="3609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15377159" y="3768091"/>
            <a:ext cx="1841183" cy="177930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smtClean="0">
                <a:solidFill>
                  <a:schemeClr val="accent3"/>
                </a:solidFill>
              </a:rPr>
              <a:t>Send</a:t>
            </a:r>
            <a:r>
              <a:rPr lang="nl-NL" dirty="0" smtClean="0">
                <a:solidFill>
                  <a:schemeClr val="accent3"/>
                </a:solidFill>
              </a:rPr>
              <a:t> email, </a:t>
            </a:r>
          </a:p>
          <a:p>
            <a:pPr algn="ctr"/>
            <a:r>
              <a:rPr lang="nl-NL" dirty="0" smtClean="0">
                <a:solidFill>
                  <a:schemeClr val="accent3"/>
                </a:solidFill>
              </a:rPr>
              <a:t>Update Document, …</a:t>
            </a:r>
            <a:endParaRPr lang="en-US" dirty="0">
              <a:solidFill>
                <a:schemeClr val="accent3"/>
              </a:solidFill>
            </a:endParaRPr>
          </a:p>
        </p:txBody>
      </p:sp>
      <p:sp>
        <p:nvSpPr>
          <p:cNvPr id="29" name="Rounded Rectangle 28"/>
          <p:cNvSpPr/>
          <p:nvPr/>
        </p:nvSpPr>
        <p:spPr>
          <a:xfrm>
            <a:off x="15377159" y="5851404"/>
            <a:ext cx="1841183" cy="177930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smtClean="0">
                <a:solidFill>
                  <a:schemeClr val="accent3"/>
                </a:solidFill>
              </a:rPr>
              <a:t>Access Artist </a:t>
            </a:r>
            <a:r>
              <a:rPr lang="nl-NL" dirty="0" err="1" smtClean="0">
                <a:solidFill>
                  <a:schemeClr val="accent3"/>
                </a:solidFill>
              </a:rPr>
              <a:t>proposal</a:t>
            </a:r>
            <a:r>
              <a:rPr lang="nl-NL" dirty="0" smtClean="0">
                <a:solidFill>
                  <a:schemeClr val="accent3"/>
                </a:solidFill>
              </a:rPr>
              <a:t> </a:t>
            </a:r>
            <a:r>
              <a:rPr lang="nl-NL" dirty="0" err="1" smtClean="0">
                <a:solidFill>
                  <a:schemeClr val="accent3"/>
                </a:solidFill>
              </a:rPr>
              <a:t>through</a:t>
            </a:r>
            <a:r>
              <a:rPr lang="nl-NL" dirty="0" smtClean="0">
                <a:solidFill>
                  <a:schemeClr val="accent3"/>
                </a:solidFill>
              </a:rPr>
              <a:t> Chat </a:t>
            </a:r>
            <a:r>
              <a:rPr lang="nl-NL" dirty="0" err="1" smtClean="0">
                <a:solidFill>
                  <a:schemeClr val="accent3"/>
                </a:solidFill>
              </a:rPr>
              <a:t>client</a:t>
            </a:r>
            <a:endParaRPr lang="en-US" dirty="0">
              <a:solidFill>
                <a:schemeClr val="accent3"/>
              </a:solidFill>
            </a:endParaRPr>
          </a:p>
        </p:txBody>
      </p:sp>
      <p:sp>
        <p:nvSpPr>
          <p:cNvPr id="30" name="Right Arrow 29"/>
          <p:cNvSpPr/>
          <p:nvPr/>
        </p:nvSpPr>
        <p:spPr>
          <a:xfrm rot="11823981">
            <a:off x="14584259" y="5828556"/>
            <a:ext cx="845238" cy="39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13661202" y="6459423"/>
            <a:ext cx="1461112" cy="14176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smtClean="0">
                <a:solidFill>
                  <a:schemeClr val="accent3"/>
                </a:solidFill>
              </a:rPr>
              <a:t>Publish</a:t>
            </a:r>
            <a:r>
              <a:rPr lang="nl-NL" dirty="0" smtClean="0">
                <a:solidFill>
                  <a:schemeClr val="accent3"/>
                </a:solidFill>
              </a:rPr>
              <a:t> </a:t>
            </a:r>
            <a:r>
              <a:rPr lang="nl-NL" dirty="0" err="1" smtClean="0">
                <a:solidFill>
                  <a:schemeClr val="accent3"/>
                </a:solidFill>
              </a:rPr>
              <a:t>through</a:t>
            </a:r>
            <a:r>
              <a:rPr lang="nl-NL" dirty="0" smtClean="0">
                <a:solidFill>
                  <a:schemeClr val="accent3"/>
                </a:solidFill>
              </a:rPr>
              <a:t> Mobile App</a:t>
            </a:r>
            <a:endParaRPr lang="en-US" dirty="0">
              <a:solidFill>
                <a:schemeClr val="accent3"/>
              </a:solidFill>
            </a:endParaRPr>
          </a:p>
        </p:txBody>
      </p:sp>
      <p:sp>
        <p:nvSpPr>
          <p:cNvPr id="32" name="Right Arrow 31"/>
          <p:cNvSpPr/>
          <p:nvPr/>
        </p:nvSpPr>
        <p:spPr>
          <a:xfrm rot="15861290">
            <a:off x="13900496" y="6039634"/>
            <a:ext cx="638330" cy="3922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p:cNvSpPr/>
          <p:nvPr/>
        </p:nvSpPr>
        <p:spPr>
          <a:xfrm>
            <a:off x="13090725" y="738509"/>
            <a:ext cx="3411613" cy="14176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smtClean="0">
                <a:solidFill>
                  <a:schemeClr val="accent3"/>
                </a:solidFill>
              </a:rPr>
              <a:t>Provide</a:t>
            </a:r>
            <a:r>
              <a:rPr lang="nl-NL" dirty="0" smtClean="0">
                <a:solidFill>
                  <a:schemeClr val="accent3"/>
                </a:solidFill>
              </a:rPr>
              <a:t> end </a:t>
            </a:r>
            <a:r>
              <a:rPr lang="nl-NL" dirty="0" err="1" smtClean="0">
                <a:solidFill>
                  <a:schemeClr val="accent3"/>
                </a:solidFill>
              </a:rPr>
              <a:t>to</a:t>
            </a:r>
            <a:r>
              <a:rPr lang="nl-NL" dirty="0" smtClean="0">
                <a:solidFill>
                  <a:schemeClr val="accent3"/>
                </a:solidFill>
              </a:rPr>
              <a:t> end monitoring at business </a:t>
            </a:r>
            <a:r>
              <a:rPr lang="nl-NL" dirty="0" err="1" smtClean="0">
                <a:solidFill>
                  <a:schemeClr val="accent3"/>
                </a:solidFill>
              </a:rPr>
              <a:t>and</a:t>
            </a:r>
            <a:r>
              <a:rPr lang="nl-NL" dirty="0" smtClean="0">
                <a:solidFill>
                  <a:schemeClr val="accent3"/>
                </a:solidFill>
              </a:rPr>
              <a:t> IT level</a:t>
            </a:r>
            <a:endParaRPr lang="en-US" dirty="0">
              <a:solidFill>
                <a:schemeClr val="accent3"/>
              </a:solidFill>
            </a:endParaRPr>
          </a:p>
        </p:txBody>
      </p:sp>
      <p:sp>
        <p:nvSpPr>
          <p:cNvPr id="34" name="Right Arrow 33"/>
          <p:cNvSpPr/>
          <p:nvPr/>
        </p:nvSpPr>
        <p:spPr>
          <a:xfrm rot="18936806">
            <a:off x="12744712" y="1466545"/>
            <a:ext cx="617466" cy="16803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9204960" y="3773338"/>
            <a:ext cx="2480486" cy="141761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smtClean="0">
                <a:solidFill>
                  <a:schemeClr val="accent3"/>
                </a:solidFill>
              </a:rPr>
              <a:t>Lower</a:t>
            </a:r>
            <a:r>
              <a:rPr lang="nl-NL" dirty="0" smtClean="0">
                <a:solidFill>
                  <a:schemeClr val="accent3"/>
                </a:solidFill>
              </a:rPr>
              <a:t> </a:t>
            </a:r>
            <a:r>
              <a:rPr lang="nl-NL" dirty="0" err="1" smtClean="0">
                <a:solidFill>
                  <a:schemeClr val="accent3"/>
                </a:solidFill>
              </a:rPr>
              <a:t>cost</a:t>
            </a:r>
            <a:r>
              <a:rPr lang="nl-NL" dirty="0" smtClean="0">
                <a:solidFill>
                  <a:schemeClr val="accent3"/>
                </a:solidFill>
              </a:rPr>
              <a:t>/</a:t>
            </a:r>
            <a:r>
              <a:rPr lang="nl-NL" dirty="0" err="1" smtClean="0">
                <a:solidFill>
                  <a:schemeClr val="accent3"/>
                </a:solidFill>
              </a:rPr>
              <a:t>increase</a:t>
            </a:r>
            <a:r>
              <a:rPr lang="nl-NL" dirty="0" smtClean="0">
                <a:solidFill>
                  <a:schemeClr val="accent3"/>
                </a:solidFill>
              </a:rPr>
              <a:t> speed  of </a:t>
            </a:r>
            <a:r>
              <a:rPr lang="nl-NL" dirty="0" err="1" smtClean="0">
                <a:solidFill>
                  <a:schemeClr val="accent3"/>
                </a:solidFill>
              </a:rPr>
              <a:t>using</a:t>
            </a:r>
            <a:r>
              <a:rPr lang="nl-NL" dirty="0" smtClean="0">
                <a:solidFill>
                  <a:schemeClr val="accent3"/>
                </a:solidFill>
              </a:rPr>
              <a:t> 3rd party </a:t>
            </a:r>
            <a:r>
              <a:rPr lang="nl-NL" dirty="0" err="1" smtClean="0">
                <a:solidFill>
                  <a:schemeClr val="accent3"/>
                </a:solidFill>
              </a:rPr>
              <a:t>APIs</a:t>
            </a:r>
            <a:endParaRPr lang="en-US" dirty="0">
              <a:solidFill>
                <a:schemeClr val="accent3"/>
              </a:solidFill>
            </a:endParaRPr>
          </a:p>
        </p:txBody>
      </p:sp>
      <p:sp>
        <p:nvSpPr>
          <p:cNvPr id="37" name="Rounded Rectangle 36"/>
          <p:cNvSpPr/>
          <p:nvPr/>
        </p:nvSpPr>
        <p:spPr>
          <a:xfrm>
            <a:off x="9299885" y="6219010"/>
            <a:ext cx="2290635" cy="1080699"/>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smtClean="0">
                <a:solidFill>
                  <a:schemeClr val="accent3"/>
                </a:solidFill>
              </a:rPr>
              <a:t>Publish</a:t>
            </a:r>
            <a:r>
              <a:rPr lang="nl-NL" dirty="0" smtClean="0">
                <a:solidFill>
                  <a:schemeClr val="accent3"/>
                </a:solidFill>
              </a:rPr>
              <a:t> Business </a:t>
            </a:r>
            <a:r>
              <a:rPr lang="nl-NL" dirty="0" err="1" smtClean="0">
                <a:solidFill>
                  <a:schemeClr val="accent3"/>
                </a:solidFill>
              </a:rPr>
              <a:t>APIs</a:t>
            </a:r>
            <a:endParaRPr lang="en-US" dirty="0">
              <a:solidFill>
                <a:schemeClr val="accent3"/>
              </a:solidFill>
            </a:endParaRPr>
          </a:p>
        </p:txBody>
      </p:sp>
      <p:sp>
        <p:nvSpPr>
          <p:cNvPr id="38" name="Rounded Rectangle 37"/>
          <p:cNvSpPr/>
          <p:nvPr/>
        </p:nvSpPr>
        <p:spPr>
          <a:xfrm>
            <a:off x="330916" y="6962811"/>
            <a:ext cx="3731218" cy="1828443"/>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smtClean="0">
                <a:solidFill>
                  <a:schemeClr val="accent3"/>
                </a:solidFill>
              </a:rPr>
              <a:t>Use</a:t>
            </a:r>
            <a:r>
              <a:rPr lang="nl-NL" dirty="0" smtClean="0">
                <a:solidFill>
                  <a:schemeClr val="accent3"/>
                </a:solidFill>
              </a:rPr>
              <a:t> </a:t>
            </a:r>
            <a:r>
              <a:rPr lang="nl-NL" dirty="0" err="1" smtClean="0">
                <a:solidFill>
                  <a:schemeClr val="accent3"/>
                </a:solidFill>
              </a:rPr>
              <a:t>automated</a:t>
            </a:r>
            <a:r>
              <a:rPr lang="nl-NL" dirty="0" smtClean="0">
                <a:solidFill>
                  <a:schemeClr val="accent3"/>
                </a:solidFill>
              </a:rPr>
              <a:t> </a:t>
            </a:r>
            <a:r>
              <a:rPr lang="nl-NL" dirty="0" err="1" smtClean="0">
                <a:solidFill>
                  <a:schemeClr val="accent3"/>
                </a:solidFill>
              </a:rPr>
              <a:t>collaboration</a:t>
            </a:r>
            <a:r>
              <a:rPr lang="nl-NL" dirty="0" smtClean="0">
                <a:solidFill>
                  <a:schemeClr val="accent3"/>
                </a:solidFill>
              </a:rPr>
              <a:t> platform </a:t>
            </a:r>
            <a:r>
              <a:rPr lang="nl-NL" dirty="0" err="1" smtClean="0">
                <a:solidFill>
                  <a:schemeClr val="accent3"/>
                </a:solidFill>
              </a:rPr>
              <a:t>with</a:t>
            </a:r>
            <a:r>
              <a:rPr lang="nl-NL" dirty="0" smtClean="0">
                <a:solidFill>
                  <a:schemeClr val="accent3"/>
                </a:solidFill>
              </a:rPr>
              <a:t> source control </a:t>
            </a:r>
            <a:r>
              <a:rPr lang="nl-NL" dirty="0" err="1" smtClean="0">
                <a:solidFill>
                  <a:schemeClr val="accent3"/>
                </a:solidFill>
              </a:rPr>
              <a:t>and</a:t>
            </a:r>
            <a:r>
              <a:rPr lang="nl-NL" dirty="0" smtClean="0">
                <a:solidFill>
                  <a:schemeClr val="accent3"/>
                </a:solidFill>
              </a:rPr>
              <a:t> </a:t>
            </a:r>
            <a:r>
              <a:rPr lang="nl-NL" dirty="0" err="1" smtClean="0">
                <a:solidFill>
                  <a:schemeClr val="accent3"/>
                </a:solidFill>
              </a:rPr>
              <a:t>continuous</a:t>
            </a:r>
            <a:r>
              <a:rPr lang="nl-NL" dirty="0" smtClean="0">
                <a:solidFill>
                  <a:schemeClr val="accent3"/>
                </a:solidFill>
              </a:rPr>
              <a:t> delivery</a:t>
            </a:r>
            <a:endParaRPr lang="en-US" dirty="0">
              <a:solidFill>
                <a:schemeClr val="accent3"/>
              </a:solidFill>
            </a:endParaRPr>
          </a:p>
        </p:txBody>
      </p:sp>
    </p:spTree>
    <p:extLst>
      <p:ext uri="{BB962C8B-B14F-4D97-AF65-F5344CB8AC3E}">
        <p14:creationId xmlns:p14="http://schemas.microsoft.com/office/powerpoint/2010/main" val="2171799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3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7" grpId="0" animBg="1"/>
      <p:bldP spid="3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4262229" cy="1346288"/>
          </a:xfrm>
        </p:spPr>
        <p:txBody>
          <a:bodyPr/>
          <a:lstStyle/>
          <a:p>
            <a:r>
              <a:rPr lang="en-US" dirty="0" smtClean="0"/>
              <a:t>The Conference Artist Proposals Portal</a:t>
            </a:r>
            <a:endParaRPr lang="nl-NL" dirty="0"/>
          </a:p>
        </p:txBody>
      </p:sp>
      <p:sp>
        <p:nvSpPr>
          <p:cNvPr id="3" name="Text Placeholder 2"/>
          <p:cNvSpPr>
            <a:spLocks noGrp="1"/>
          </p:cNvSpPr>
          <p:nvPr>
            <p:ph type="body" sz="quarter" idx="10"/>
          </p:nvPr>
        </p:nvSpPr>
        <p:spPr/>
        <p:txBody>
          <a:bodyPr/>
          <a:lstStyle/>
          <a:p>
            <a:r>
              <a:rPr lang="en-US" dirty="0" smtClean="0"/>
              <a:t>@Richard</a:t>
            </a:r>
          </a:p>
          <a:p>
            <a:r>
              <a:rPr lang="en-US" dirty="0" smtClean="0"/>
              <a:t>Add screenshot of JET Portal</a:t>
            </a:r>
          </a:p>
          <a:p>
            <a:r>
              <a:rPr lang="en-US" dirty="0" smtClean="0"/>
              <a:t>Show: demo of portal including Like feature</a:t>
            </a:r>
          </a:p>
          <a:p>
            <a:r>
              <a:rPr lang="en-US" dirty="0" smtClean="0"/>
              <a:t>Discuss desirable new feature</a:t>
            </a:r>
          </a:p>
          <a:p>
            <a:pPr lvl="1"/>
            <a:r>
              <a:rPr lang="en-US" dirty="0"/>
              <a:t>(prepare an enhancement that perhaps  has one aspect that we can let the audience decide – such as a title or some other boilerplate text.</a:t>
            </a:r>
            <a:endParaRPr lang="nl-NL" dirty="0"/>
          </a:p>
        </p:txBody>
      </p:sp>
    </p:spTree>
    <p:extLst>
      <p:ext uri="{BB962C8B-B14F-4D97-AF65-F5344CB8AC3E}">
        <p14:creationId xmlns:p14="http://schemas.microsoft.com/office/powerpoint/2010/main" val="1427796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1" y="843460"/>
            <a:ext cx="15966338" cy="1346288"/>
          </a:xfrm>
        </p:spPr>
        <p:txBody>
          <a:bodyPr/>
          <a:lstStyle/>
          <a:p>
            <a:r>
              <a:rPr lang="en-US" sz="4800" dirty="0" smtClean="0"/>
              <a:t>Developer cloud service – project management, source control, automated build &amp; deploy</a:t>
            </a:r>
            <a:endParaRPr lang="nl-NL" sz="4800" dirty="0"/>
          </a:p>
        </p:txBody>
      </p:sp>
      <p:sp>
        <p:nvSpPr>
          <p:cNvPr id="3" name="Text Placeholder 2"/>
          <p:cNvSpPr>
            <a:spLocks noGrp="1"/>
          </p:cNvSpPr>
          <p:nvPr>
            <p:ph type="body" sz="quarter" idx="10"/>
          </p:nvPr>
        </p:nvSpPr>
        <p:spPr/>
        <p:txBody>
          <a:bodyPr/>
          <a:lstStyle/>
          <a:p>
            <a:r>
              <a:rPr lang="en-US" dirty="0" smtClean="0"/>
              <a:t>@Richard</a:t>
            </a:r>
          </a:p>
          <a:p>
            <a:r>
              <a:rPr lang="en-US" dirty="0" smtClean="0"/>
              <a:t>Screenshot </a:t>
            </a:r>
            <a:r>
              <a:rPr lang="en-US" dirty="0" err="1" smtClean="0"/>
              <a:t>DevCS</a:t>
            </a:r>
            <a:endParaRPr lang="en-US" dirty="0" smtClean="0"/>
          </a:p>
          <a:p>
            <a:r>
              <a:rPr lang="en-US" dirty="0" smtClean="0"/>
              <a:t>Demo:</a:t>
            </a:r>
          </a:p>
          <a:p>
            <a:pPr lvl="1"/>
            <a:r>
              <a:rPr lang="en-US" dirty="0" smtClean="0"/>
              <a:t>Show project, sources, build job</a:t>
            </a:r>
          </a:p>
          <a:p>
            <a:pPr lvl="1"/>
            <a:r>
              <a:rPr lang="en-US" dirty="0" smtClean="0"/>
              <a:t>Create incident for new desirable feature</a:t>
            </a:r>
          </a:p>
        </p:txBody>
      </p:sp>
    </p:spTree>
    <p:extLst>
      <p:ext uri="{BB962C8B-B14F-4D97-AF65-F5344CB8AC3E}">
        <p14:creationId xmlns:p14="http://schemas.microsoft.com/office/powerpoint/2010/main" val="24734999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00520" y="865683"/>
            <a:ext cx="14739224" cy="2090702"/>
          </a:xfrm>
        </p:spPr>
        <p:txBody>
          <a:bodyPr/>
          <a:lstStyle/>
          <a:p>
            <a:r>
              <a:rPr lang="nl-NL" dirty="0" err="1" smtClean="0"/>
              <a:t>Now</a:t>
            </a:r>
            <a:r>
              <a:rPr lang="nl-NL" dirty="0" smtClean="0"/>
              <a:t> </a:t>
            </a:r>
            <a:r>
              <a:rPr lang="nl-NL" dirty="0" err="1" smtClean="0"/>
              <a:t>you</a:t>
            </a:r>
            <a:r>
              <a:rPr lang="nl-NL" dirty="0" smtClean="0"/>
              <a:t> tweet </a:t>
            </a:r>
            <a:r>
              <a:rPr lang="nl-NL" dirty="0" err="1" smtClean="0"/>
              <a:t>your</a:t>
            </a:r>
            <a:r>
              <a:rPr lang="nl-NL" dirty="0" smtClean="0"/>
              <a:t> Artist </a:t>
            </a:r>
            <a:r>
              <a:rPr lang="nl-NL" dirty="0" err="1" smtClean="0"/>
              <a:t>Proposal</a:t>
            </a:r>
            <a:r>
              <a:rPr lang="nl-NL" dirty="0" smtClean="0"/>
              <a:t> for OOW 2017</a:t>
            </a:r>
            <a:endParaRPr lang="en-US" dirty="0"/>
          </a:p>
        </p:txBody>
      </p:sp>
      <p:sp>
        <p:nvSpPr>
          <p:cNvPr id="3" name="Subtitle 2"/>
          <p:cNvSpPr>
            <a:spLocks noGrp="1"/>
          </p:cNvSpPr>
          <p:nvPr>
            <p:ph type="subTitle" idx="1"/>
          </p:nvPr>
        </p:nvSpPr>
        <p:spPr>
          <a:xfrm>
            <a:off x="1569393" y="2711556"/>
            <a:ext cx="14611136" cy="2492587"/>
          </a:xfrm>
        </p:spPr>
        <p:txBody>
          <a:bodyPr>
            <a:normAutofit/>
          </a:bodyPr>
          <a:lstStyle/>
          <a:p>
            <a:r>
              <a:rPr lang="nl-NL" sz="4700" dirty="0" err="1"/>
              <a:t>Use</a:t>
            </a:r>
            <a:r>
              <a:rPr lang="nl-NL" sz="4700" dirty="0"/>
              <a:t> </a:t>
            </a:r>
            <a:r>
              <a:rPr lang="nl-NL" sz="4700" dirty="0" err="1"/>
              <a:t>the</a:t>
            </a:r>
            <a:r>
              <a:rPr lang="nl-NL" sz="4700" dirty="0"/>
              <a:t> hashtag </a:t>
            </a:r>
            <a:r>
              <a:rPr lang="nl-NL" sz="4700" b="1" dirty="0" smtClean="0">
                <a:solidFill>
                  <a:schemeClr val="tx2">
                    <a:lumMod val="85000"/>
                    <a:lumOff val="15000"/>
                  </a:schemeClr>
                </a:solidFill>
              </a:rPr>
              <a:t>#paasaces</a:t>
            </a:r>
            <a:r>
              <a:rPr lang="nl-NL" sz="4700" dirty="0" smtClean="0"/>
              <a:t> </a:t>
            </a:r>
            <a:r>
              <a:rPr lang="nl-NL" sz="4700" dirty="0" err="1"/>
              <a:t>to</a:t>
            </a:r>
            <a:r>
              <a:rPr lang="nl-NL" sz="4700" dirty="0"/>
              <a:t> get </a:t>
            </a:r>
            <a:r>
              <a:rPr lang="nl-NL" sz="4700" dirty="0" err="1" smtClean="0"/>
              <a:t>noticed</a:t>
            </a:r>
            <a:endParaRPr lang="nl-NL" sz="4700" dirty="0"/>
          </a:p>
          <a:p>
            <a:r>
              <a:rPr lang="nl-NL" sz="4700" dirty="0" err="1"/>
              <a:t>and</a:t>
            </a:r>
            <a:r>
              <a:rPr lang="nl-NL" sz="4700" dirty="0"/>
              <a:t> </a:t>
            </a:r>
            <a:r>
              <a:rPr lang="nl-NL" sz="4700" dirty="0" err="1"/>
              <a:t>add</a:t>
            </a:r>
            <a:r>
              <a:rPr lang="nl-NL" sz="4700" dirty="0"/>
              <a:t> </a:t>
            </a:r>
            <a:r>
              <a:rPr lang="nl-NL" sz="4700" dirty="0" err="1"/>
              <a:t>your</a:t>
            </a:r>
            <a:r>
              <a:rPr lang="nl-NL" sz="4700" dirty="0"/>
              <a:t> </a:t>
            </a:r>
            <a:r>
              <a:rPr lang="nl-NL" sz="4700" dirty="0" err="1"/>
              <a:t>favorite</a:t>
            </a:r>
            <a:r>
              <a:rPr lang="nl-NL" sz="4700" dirty="0"/>
              <a:t> artist </a:t>
            </a:r>
            <a:r>
              <a:rPr lang="nl-NL" sz="4700" dirty="0" err="1" smtClean="0"/>
              <a:t>using</a:t>
            </a:r>
            <a:r>
              <a:rPr lang="nl-NL" sz="4700" dirty="0" smtClean="0"/>
              <a:t> </a:t>
            </a:r>
            <a:r>
              <a:rPr lang="nl-NL" sz="4700" dirty="0" err="1" smtClean="0"/>
              <a:t>another</a:t>
            </a:r>
            <a:r>
              <a:rPr lang="nl-NL" sz="4700" dirty="0" smtClean="0"/>
              <a:t> hashtag</a:t>
            </a:r>
            <a:endParaRPr lang="nl-NL" sz="4700" dirty="0"/>
          </a:p>
          <a:p>
            <a:r>
              <a:rPr lang="nl-NL" sz="4100" b="1" dirty="0" err="1"/>
              <a:t>Note</a:t>
            </a:r>
            <a:r>
              <a:rPr lang="nl-NL" sz="4100" b="1" dirty="0"/>
              <a:t>: </a:t>
            </a:r>
            <a:r>
              <a:rPr lang="nl-NL" sz="4100" b="1" dirty="0" err="1"/>
              <a:t>use</a:t>
            </a:r>
            <a:r>
              <a:rPr lang="nl-NL" sz="4100" b="1" dirty="0"/>
              <a:t> </a:t>
            </a:r>
            <a:r>
              <a:rPr lang="nl-NL" sz="4100" b="1" dirty="0" err="1"/>
              <a:t>underscore</a:t>
            </a:r>
            <a:r>
              <a:rPr lang="nl-NL" sz="4100" b="1" dirty="0"/>
              <a:t> for </a:t>
            </a:r>
            <a:r>
              <a:rPr lang="nl-NL" sz="4100" b="1" dirty="0" err="1"/>
              <a:t>space</a:t>
            </a:r>
            <a:r>
              <a:rPr lang="nl-NL" sz="4700" dirty="0"/>
              <a:t> </a:t>
            </a:r>
            <a:endParaRPr lang="en-US" sz="4700" dirty="0"/>
          </a:p>
        </p:txBody>
      </p:sp>
      <p:pic>
        <p:nvPicPr>
          <p:cNvPr id="5"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6630" y="575523"/>
            <a:ext cx="1136722" cy="6936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34319" y="638336"/>
            <a:ext cx="1251125" cy="76347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51555" y="2521338"/>
            <a:ext cx="568362" cy="3468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g.twimg.com/Twitter_logo_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27418" y="1269183"/>
            <a:ext cx="284182" cy="1734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8073" y="116104"/>
            <a:ext cx="1889588" cy="115307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1712" y="3074668"/>
            <a:ext cx="568362" cy="3468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46202" y="3316948"/>
            <a:ext cx="568362" cy="34683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g.twimg.com/Twitter_logo_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16342" y="2757569"/>
            <a:ext cx="284180" cy="173416"/>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7185" y="5210810"/>
            <a:ext cx="9542175" cy="40971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13222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AMIS_WIDESCREEN</Template>
  <TotalTime>11172</TotalTime>
  <Words>1303</Words>
  <Application>Microsoft Macintosh PowerPoint</Application>
  <PresentationFormat>Custom</PresentationFormat>
  <Paragraphs>248</Paragraphs>
  <Slides>33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Arial Narrow</vt:lpstr>
      <vt:lpstr>Arial Unicode MS</vt:lpstr>
      <vt:lpstr>Berlin Sans FB</vt:lpstr>
      <vt:lpstr>Calibri</vt:lpstr>
      <vt:lpstr>AMIS_WIDESCREEN</vt:lpstr>
      <vt:lpstr>World record Soaring trough the clouds LIve demo of  19  Oracle Public cloud services</vt:lpstr>
      <vt:lpstr>Soaring through the clouds</vt:lpstr>
      <vt:lpstr>end-to-end integrated flow using AS MANY Oracle PaaS Cloud Services as possible</vt:lpstr>
      <vt:lpstr>The Team</vt:lpstr>
      <vt:lpstr>Business scenario (2016)</vt:lpstr>
      <vt:lpstr>Extended business scenario (2017)</vt:lpstr>
      <vt:lpstr>The Conference Artist Proposals Portal</vt:lpstr>
      <vt:lpstr>Developer cloud service – project management, source control, automated build &amp; deploy</vt:lpstr>
      <vt:lpstr>Now you tweet your Artist Proposal for OOW 2017</vt:lpstr>
      <vt:lpstr>A proposal comes in</vt:lpstr>
      <vt:lpstr>Open Task</vt:lpstr>
      <vt:lpstr>Show document</vt:lpstr>
      <vt:lpstr>Approve task</vt:lpstr>
      <vt:lpstr>Approve task</vt:lpstr>
      <vt:lpstr>Activate Social media Twitter, Email, Google  Docs</vt:lpstr>
      <vt:lpstr>Conference Artist Proposals Portal with the new proposal and artist enrichment</vt:lpstr>
      <vt:lpstr>Live Endpoints &amp; Resources for you to access</vt:lpstr>
      <vt:lpstr>Event organizer’s backoffice application – Visual Builder Cloud Service</vt:lpstr>
      <vt:lpstr>Mobile application for the community</vt:lpstr>
      <vt:lpstr>Artist proposal back office raw data management application</vt:lpstr>
      <vt:lpstr>Data visualization and data analysis – citizen data science </vt:lpstr>
      <vt:lpstr>Public APIs for accessing Artist proposal details</vt:lpstr>
      <vt:lpstr>Public APIs for accessing Artist proposal details</vt:lpstr>
      <vt:lpstr>cloud solution  architecture</vt:lpstr>
      <vt:lpstr>Triggering artist proposal approval from physical things or social media</vt:lpstr>
      <vt:lpstr>The man in the middle - hooking up IOT, process cloud and back office  Database</vt:lpstr>
      <vt:lpstr>And some more cloud solution architecture</vt:lpstr>
      <vt:lpstr>Remember that new feature?</vt:lpstr>
      <vt:lpstr>End to end operational monitoring</vt:lpstr>
      <vt:lpstr>Conclusion</vt:lpstr>
      <vt:lpstr>Cloud services architecture++</vt:lpstr>
      <vt:lpstr>Conclusion</vt:lpstr>
      <vt:lpstr>PowerPoint Presentation</vt:lpstr>
    </vt:vector>
  </TitlesOfParts>
  <Company>Conclusion</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Jellema</dc:creator>
  <cp:keywords>omc; cloud</cp:keywords>
  <cp:lastModifiedBy>Bernhardt, Sven</cp:lastModifiedBy>
  <cp:revision>290</cp:revision>
  <dcterms:created xsi:type="dcterms:W3CDTF">2016-11-24T07:31:17Z</dcterms:created>
  <dcterms:modified xsi:type="dcterms:W3CDTF">2017-09-29T02:55:52Z</dcterms:modified>
</cp:coreProperties>
</file>